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38"/>
  </p:notesMasterIdLst>
  <p:handoutMasterIdLst>
    <p:handoutMasterId r:id="rId39"/>
  </p:handoutMasterIdLst>
  <p:sldIdLst>
    <p:sldId id="324" r:id="rId3"/>
    <p:sldId id="600" r:id="rId4"/>
    <p:sldId id="410" r:id="rId5"/>
    <p:sldId id="601" r:id="rId6"/>
    <p:sldId id="612" r:id="rId7"/>
    <p:sldId id="617" r:id="rId8"/>
    <p:sldId id="616" r:id="rId9"/>
    <p:sldId id="615" r:id="rId10"/>
    <p:sldId id="618" r:id="rId11"/>
    <p:sldId id="619" r:id="rId12"/>
    <p:sldId id="620" r:id="rId13"/>
    <p:sldId id="621" r:id="rId14"/>
    <p:sldId id="605" r:id="rId15"/>
    <p:sldId id="606" r:id="rId16"/>
    <p:sldId id="604" r:id="rId17"/>
    <p:sldId id="607" r:id="rId18"/>
    <p:sldId id="639" r:id="rId19"/>
    <p:sldId id="622" r:id="rId20"/>
    <p:sldId id="623" r:id="rId21"/>
    <p:sldId id="624" r:id="rId22"/>
    <p:sldId id="625" r:id="rId23"/>
    <p:sldId id="626" r:id="rId24"/>
    <p:sldId id="627" r:id="rId25"/>
    <p:sldId id="632" r:id="rId26"/>
    <p:sldId id="634" r:id="rId27"/>
    <p:sldId id="635" r:id="rId28"/>
    <p:sldId id="636" r:id="rId29"/>
    <p:sldId id="637" r:id="rId30"/>
    <p:sldId id="638" r:id="rId31"/>
    <p:sldId id="602" r:id="rId32"/>
    <p:sldId id="608" r:id="rId33"/>
    <p:sldId id="609" r:id="rId34"/>
    <p:sldId id="603" r:id="rId35"/>
    <p:sldId id="640" r:id="rId36"/>
    <p:sldId id="413" r:id="rId37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3E7420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5202" autoAdjust="0"/>
  </p:normalViewPr>
  <p:slideViewPr>
    <p:cSldViewPr>
      <p:cViewPr varScale="1">
        <p:scale>
          <a:sx n="56" d="100"/>
          <a:sy n="56" d="100"/>
        </p:scale>
        <p:origin x="-1116" y="-12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2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pPr/>
              <a:t>19/06/2019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19/06/2019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226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b="1" dirty="0">
                <a:latin typeface="Constantia" charset="0"/>
              </a:rPr>
              <a:t>Pada </a:t>
            </a:r>
            <a:r>
              <a:rPr lang="en-US" sz="1200" b="1" dirty="0" err="1">
                <a:latin typeface="Constantia" charset="0"/>
              </a:rPr>
              <a:t>pertemuan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kedua</a:t>
            </a:r>
            <a:r>
              <a:rPr lang="en-US" sz="1200" b="1" dirty="0">
                <a:latin typeface="Constantia" charset="0"/>
              </a:rPr>
              <a:t>, </a:t>
            </a:r>
            <a:r>
              <a:rPr lang="en-US" sz="1200" b="1" dirty="0" err="1">
                <a:latin typeface="Constantia" charset="0"/>
              </a:rPr>
              <a:t>akan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disampaikan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langkah-langkah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merancang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topologi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jaringan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komputer</a:t>
            </a:r>
            <a:r>
              <a:rPr lang="en-US" sz="1200" b="1" dirty="0">
                <a:latin typeface="Constantia" charset="0"/>
              </a:rPr>
              <a:t> yang </a:t>
            </a:r>
            <a:r>
              <a:rPr lang="en-US" sz="1200" b="1" dirty="0" err="1">
                <a:latin typeface="Constantia" charset="0"/>
              </a:rPr>
              <a:t>secara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umum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ada</a:t>
            </a:r>
            <a:r>
              <a:rPr lang="en-US" sz="1200" b="1" dirty="0">
                <a:latin typeface="Constantia" charset="0"/>
              </a:rPr>
              <a:t> 5 (lima) </a:t>
            </a:r>
            <a:r>
              <a:rPr lang="en-US" sz="1200" b="1" dirty="0" err="1">
                <a:latin typeface="Constantia" charset="0"/>
              </a:rPr>
              <a:t>yaitu</a:t>
            </a:r>
            <a:r>
              <a:rPr lang="en-US" sz="1200" b="1" dirty="0">
                <a:latin typeface="Constantia" charset="0"/>
              </a:rPr>
              <a:t>: Bus, Ring, Star, Mesh, Hybrid.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1653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0203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Arial" panose="020B0604020202020204" pitchFamily="34" charset="0"/>
              </a:rPr>
              <a:t>Single-homed autonomous systems </a:t>
            </a:r>
            <a:r>
              <a:rPr lang="en-US" sz="1200" dirty="0" err="1">
                <a:cs typeface="Arial" panose="020B0604020202020204" pitchFamily="34" charset="0"/>
              </a:rPr>
              <a:t>disebut</a:t>
            </a:r>
            <a:r>
              <a:rPr lang="en-US" sz="1200" dirty="0">
                <a:cs typeface="Arial" panose="020B0604020202020204" pitchFamily="34" charset="0"/>
              </a:rPr>
              <a:t> </a:t>
            </a:r>
            <a:r>
              <a:rPr lang="en-US" sz="1200" dirty="0" err="1">
                <a:cs typeface="Arial" panose="020B0604020202020204" pitchFamily="34" charset="0"/>
              </a:rPr>
              <a:t>juga</a:t>
            </a:r>
            <a:r>
              <a:rPr lang="en-US" sz="1200" dirty="0">
                <a:cs typeface="Arial" panose="020B0604020202020204" pitchFamily="34" charset="0"/>
              </a:rPr>
              <a:t> </a:t>
            </a:r>
            <a:r>
              <a:rPr lang="en-US" sz="1200" b="1" dirty="0">
                <a:cs typeface="Arial" panose="020B0604020202020204" pitchFamily="34" charset="0"/>
              </a:rPr>
              <a:t>stub</a:t>
            </a:r>
            <a:r>
              <a:rPr lang="en-US" sz="1200" dirty="0">
                <a:cs typeface="Arial" panose="020B0604020202020204" pitchFamily="34" charset="0"/>
              </a:rPr>
              <a:t> networks or stubs.</a:t>
            </a:r>
          </a:p>
          <a:p>
            <a:r>
              <a:rPr lang="en-US" sz="1200" b="1" dirty="0"/>
              <a:t>Multi-home</a:t>
            </a:r>
            <a:r>
              <a:rPr lang="en-US" sz="1200" dirty="0">
                <a:solidFill>
                  <a:srgbClr val="FF0000"/>
                </a:solidFill>
              </a:rPr>
              <a:t>: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 </a:t>
            </a:r>
            <a:r>
              <a:rPr lang="en-US" sz="1200" dirty="0" err="1"/>
              <a:t>mempunyai</a:t>
            </a:r>
            <a:r>
              <a:rPr lang="en-US" sz="1200" dirty="0"/>
              <a:t> 2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gerbang</a:t>
            </a:r>
            <a:r>
              <a:rPr lang="en-US" sz="1200" dirty="0"/>
              <a:t> </a:t>
            </a:r>
            <a:r>
              <a:rPr lang="en-US" sz="1200" dirty="0" err="1"/>
              <a:t>keluaran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5206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Border Gateway Protocol (BGP)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salah</a:t>
            </a:r>
            <a:r>
              <a:rPr lang="en-US" sz="1200" dirty="0"/>
              <a:t> 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routing protocol 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mempertukarkan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antar</a:t>
            </a:r>
            <a:r>
              <a:rPr lang="en-US" sz="1200" dirty="0"/>
              <a:t> Autonomous System (AS).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200" dirty="0" err="1">
                <a:cs typeface="Arial" panose="020B0604020202020204" pitchFamily="34" charset="0"/>
              </a:rPr>
              <a:t>Saat</a:t>
            </a:r>
            <a:r>
              <a:rPr lang="en-US" sz="1200" dirty="0">
                <a:cs typeface="Arial" panose="020B0604020202020204" pitchFamily="34" charset="0"/>
              </a:rPr>
              <a:t> BGP </a:t>
            </a:r>
            <a:r>
              <a:rPr lang="en-US" sz="1200" dirty="0" err="1">
                <a:cs typeface="Arial" panose="020B0604020202020204" pitchFamily="34" charset="0"/>
              </a:rPr>
              <a:t>dijalankan</a:t>
            </a:r>
            <a:r>
              <a:rPr lang="en-US" sz="1200" dirty="0">
                <a:cs typeface="Arial" panose="020B0604020202020204" pitchFamily="34" charset="0"/>
              </a:rPr>
              <a:t> di </a:t>
            </a:r>
            <a:r>
              <a:rPr lang="en-US" sz="1200" dirty="0" err="1">
                <a:cs typeface="Arial" panose="020B0604020202020204" pitchFamily="34" charset="0"/>
              </a:rPr>
              <a:t>dalam</a:t>
            </a:r>
            <a:r>
              <a:rPr lang="en-US" sz="1200" dirty="0">
                <a:cs typeface="Arial" panose="020B0604020202020204" pitchFamily="34" charset="0"/>
              </a:rPr>
              <a:t> AS, </a:t>
            </a:r>
            <a:r>
              <a:rPr lang="en-US" sz="1200" dirty="0" err="1">
                <a:cs typeface="Arial" panose="020B0604020202020204" pitchFamily="34" charset="0"/>
              </a:rPr>
              <a:t>maka</a:t>
            </a:r>
            <a:r>
              <a:rPr lang="en-US" sz="1200" dirty="0">
                <a:cs typeface="Arial" panose="020B0604020202020204" pitchFamily="34" charset="0"/>
              </a:rPr>
              <a:t> </a:t>
            </a:r>
            <a:r>
              <a:rPr lang="en-US" sz="1200" dirty="0" err="1">
                <a:cs typeface="Arial" panose="020B0604020202020204" pitchFamily="34" charset="0"/>
              </a:rPr>
              <a:t>disebut</a:t>
            </a:r>
            <a:r>
              <a:rPr lang="en-US" sz="1200" dirty="0">
                <a:cs typeface="Arial" panose="020B0604020202020204" pitchFamily="34" charset="0"/>
              </a:rPr>
              <a:t> </a:t>
            </a:r>
            <a:r>
              <a:rPr lang="en-US" sz="1200" b="1" dirty="0">
                <a:cs typeface="Arial" panose="020B0604020202020204" pitchFamily="34" charset="0"/>
              </a:rPr>
              <a:t>Internal BGP (IBGP)</a:t>
            </a:r>
            <a:endParaRPr lang="en-US" sz="1200" dirty="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1200" dirty="0" err="1">
                <a:cs typeface="Arial" panose="020B0604020202020204" pitchFamily="34" charset="0"/>
              </a:rPr>
              <a:t>Saat</a:t>
            </a:r>
            <a:r>
              <a:rPr lang="en-US" sz="1200" dirty="0">
                <a:cs typeface="Arial" panose="020B0604020202020204" pitchFamily="34" charset="0"/>
              </a:rPr>
              <a:t> BGP </a:t>
            </a:r>
            <a:r>
              <a:rPr lang="en-US" sz="1200" dirty="0" err="1">
                <a:cs typeface="Arial" panose="020B0604020202020204" pitchFamily="34" charset="0"/>
              </a:rPr>
              <a:t>dijalankan</a:t>
            </a:r>
            <a:r>
              <a:rPr lang="en-US" sz="1200" dirty="0">
                <a:cs typeface="Arial" panose="020B0604020202020204" pitchFamily="34" charset="0"/>
              </a:rPr>
              <a:t> di </a:t>
            </a:r>
            <a:r>
              <a:rPr lang="en-US" sz="1200" b="1" dirty="0" err="1">
                <a:cs typeface="Arial" panose="020B0604020202020204" pitchFamily="34" charset="0"/>
              </a:rPr>
              <a:t>antar</a:t>
            </a:r>
            <a:r>
              <a:rPr lang="en-US" sz="1200" dirty="0">
                <a:cs typeface="Arial" panose="020B0604020202020204" pitchFamily="34" charset="0"/>
              </a:rPr>
              <a:t> AS, </a:t>
            </a:r>
            <a:r>
              <a:rPr lang="en-US" sz="1200" dirty="0" err="1">
                <a:cs typeface="Arial" panose="020B0604020202020204" pitchFamily="34" charset="0"/>
              </a:rPr>
              <a:t>maka</a:t>
            </a:r>
            <a:r>
              <a:rPr lang="en-US" sz="1200" dirty="0">
                <a:cs typeface="Arial" panose="020B0604020202020204" pitchFamily="34" charset="0"/>
              </a:rPr>
              <a:t> </a:t>
            </a:r>
            <a:r>
              <a:rPr lang="en-US" sz="1200" dirty="0" err="1">
                <a:cs typeface="Arial" panose="020B0604020202020204" pitchFamily="34" charset="0"/>
              </a:rPr>
              <a:t>disebut</a:t>
            </a:r>
            <a:r>
              <a:rPr lang="en-US" sz="1200" dirty="0">
                <a:cs typeface="Arial" panose="020B0604020202020204" pitchFamily="34" charset="0"/>
              </a:rPr>
              <a:t> </a:t>
            </a:r>
            <a:r>
              <a:rPr lang="en-US" sz="1200" b="1" dirty="0" err="1">
                <a:cs typeface="Arial" panose="020B0604020202020204" pitchFamily="34" charset="0"/>
              </a:rPr>
              <a:t>Eksternal</a:t>
            </a:r>
            <a:r>
              <a:rPr lang="en-US" sz="1200" b="1" dirty="0">
                <a:cs typeface="Arial" panose="020B0604020202020204" pitchFamily="34" charset="0"/>
              </a:rPr>
              <a:t> BGP (EBGP)</a:t>
            </a:r>
            <a:endParaRPr lang="en-US" sz="1200" dirty="0"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8555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949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>
                <a:latin typeface="Arial" pitchFamily="34" charset="0"/>
                <a:cs typeface="Arial" pitchFamily="34" charset="0"/>
              </a:rPr>
              <a:t>This article provides direct download links of the Cisco Packet Tracer for all versions (7.2.0, 7.1.1, 7.1.0, 7.0, 6.3, 5.0 &amp; 4.0), platform (Linux, Windows, Android and Mac) and editions (32bits &amp; 64bits) with various downloading options (zip, exe, torrent, individual file or all files).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02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Cisco Packet Tracer  </a:t>
            </a:r>
            <a:r>
              <a:rPr lang="en-US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perangkat</a:t>
            </a:r>
            <a:r>
              <a:rPr lang="en-US" baseline="0" dirty="0"/>
              <a:t> </a:t>
            </a:r>
            <a:r>
              <a:rPr lang="en-US" baseline="0" dirty="0" err="1"/>
              <a:t>jaringan</a:t>
            </a:r>
            <a:r>
              <a:rPr lang="en-US" baseline="0" dirty="0"/>
              <a:t> cisco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024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GNS3</a:t>
            </a:r>
            <a:r>
              <a:rPr lang="en-US" dirty="0"/>
              <a:t> (</a:t>
            </a:r>
            <a:r>
              <a:rPr lang="en-US" b="1" dirty="0"/>
              <a:t>Graphic Network Simulator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perangkat</a:t>
            </a:r>
            <a:r>
              <a:rPr lang="en-US" baseline="0" dirty="0"/>
              <a:t> </a:t>
            </a:r>
            <a:r>
              <a:rPr lang="en-US" baseline="0" dirty="0" err="1"/>
              <a:t>jaringan</a:t>
            </a:r>
            <a:r>
              <a:rPr lang="en-US" baseline="0" dirty="0"/>
              <a:t> Cisco, Juniper, </a:t>
            </a:r>
            <a:r>
              <a:rPr lang="en-US" baseline="0" dirty="0" err="1"/>
              <a:t>Mikrotik</a:t>
            </a:r>
            <a:r>
              <a:rPr lang="en-US" baseline="0" dirty="0"/>
              <a:t>, </a:t>
            </a:r>
            <a:r>
              <a:rPr lang="en-US" baseline="0" dirty="0" err="1"/>
              <a:t>dll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070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JUNIOR NETWORK ADMINISTRATOR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2" name="AutoShape 76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16081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770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14557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72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460375" y="-13033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74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612775" y="-11509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76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5794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77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4270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54" name="Picture 782" descr="Hasil gambar untuk logo kominf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37" y="242603"/>
            <a:ext cx="3240360" cy="12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52" y="1754188"/>
            <a:ext cx="1513793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736742"/>
            <a:ext cx="1333500" cy="56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47" name="Picture 423" descr="Hasil gambar untuk logo kominf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2813"/>
            <a:ext cx="2024083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02758"/>
            <a:ext cx="1333500" cy="56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26648"/>
            <a:ext cx="2088232" cy="48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6/19/2019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NS3/gns3-gui/releases/download/v2.2.0b2/GNS3-2.2.0b2-all-in-one.ex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afe2url.blogspot.com/p/load.html?url=aHR0cDovL2Zlc3R5eS5jb20vcTNHbzVG" TargetMode="External"/><Relationship Id="rId4" Type="http://schemas.openxmlformats.org/officeDocument/2006/relationships/hyperlink" Target="https://safe2url.blogspot.com/p/load.html?url=aHR0cDovL2Zlc3R5eS5jb20vcTNHbzRj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56137" y="4052633"/>
            <a:ext cx="10513168" cy="2616727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Slide </a:t>
            </a:r>
            <a:r>
              <a:rPr lang="en-US" sz="3200" b="1" dirty="0" err="1">
                <a:solidFill>
                  <a:schemeClr val="accent5">
                    <a:lumMod val="25000"/>
                  </a:schemeClr>
                </a:solidFill>
                <a:latin typeface="+mj-lt"/>
              </a:rPr>
              <a:t>Pertemuan</a:t>
            </a:r>
            <a:r>
              <a:rPr lang="en-US" sz="3200" b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 1</a:t>
            </a:r>
          </a:p>
          <a:p>
            <a:r>
              <a:rPr lang="id-ID" sz="3600" dirty="0"/>
              <a:t> </a:t>
            </a:r>
            <a:r>
              <a:rPr lang="en-US" sz="3600" dirty="0" err="1"/>
              <a:t>Pengenalan</a:t>
            </a:r>
            <a:r>
              <a:rPr lang="en-US" sz="3600" dirty="0"/>
              <a:t> </a:t>
            </a:r>
            <a:endParaRPr lang="en-US" sz="3600" b="1" dirty="0">
              <a:solidFill>
                <a:srgbClr val="C00000"/>
              </a:solidFill>
            </a:endParaRPr>
          </a:p>
          <a:p>
            <a:r>
              <a:rPr lang="en-US" sz="2800" b="1" dirty="0">
                <a:latin typeface="+mj-lt"/>
              </a:rPr>
              <a:t>-----------</a:t>
            </a:r>
          </a:p>
        </p:txBody>
      </p:sp>
      <p:sp>
        <p:nvSpPr>
          <p:cNvPr id="2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5635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asil gambar untuk logo elnusa"/>
          <p:cNvSpPr>
            <a:spLocks noChangeAspect="1" noChangeArrowheads="1"/>
          </p:cNvSpPr>
          <p:nvPr/>
        </p:nvSpPr>
        <p:spPr bwMode="auto">
          <a:xfrm>
            <a:off x="307975" y="-4111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asil gambar untuk logo elnusa"/>
          <p:cNvSpPr>
            <a:spLocks noChangeAspect="1" noChangeArrowheads="1"/>
          </p:cNvSpPr>
          <p:nvPr/>
        </p:nvSpPr>
        <p:spPr bwMode="auto">
          <a:xfrm>
            <a:off x="460375" y="-2587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385717"/>
            <a:ext cx="11161240" cy="490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9854" y="764704"/>
            <a:ext cx="7348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Pengenalan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Skema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Uji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Kompetensi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2031" y="582067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SMK</a:t>
            </a:r>
          </a:p>
        </p:txBody>
      </p:sp>
    </p:spTree>
    <p:extLst>
      <p:ext uri="{BB962C8B-B14F-4D97-AF65-F5344CB8AC3E}">
        <p14:creationId xmlns:p14="http://schemas.microsoft.com/office/powerpoint/2010/main" val="2989938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375284"/>
            <a:ext cx="10873208" cy="522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9854" y="764704"/>
            <a:ext cx="7348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Pengenalan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Skema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Uji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Kompetensi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919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69"/>
          <a:stretch/>
        </p:blipFill>
        <p:spPr bwMode="auto">
          <a:xfrm>
            <a:off x="1055440" y="1412776"/>
            <a:ext cx="1058517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9854" y="764704"/>
            <a:ext cx="7348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Pengenalan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Skema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Uji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Kompetensi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4073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Pengenalan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Skema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Uji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Kompetensi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181552"/>
            <a:ext cx="9217024" cy="2466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ubtitle 4"/>
          <p:cNvSpPr>
            <a:spLocks noGrp="1"/>
          </p:cNvSpPr>
          <p:nvPr>
            <p:ph type="title"/>
          </p:nvPr>
        </p:nvSpPr>
        <p:spPr>
          <a:xfrm>
            <a:off x="930660" y="1340768"/>
            <a:ext cx="10807753" cy="64807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040503 Junior Network Administrator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id-ID" b="1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931481"/>
            <a:ext cx="9217024" cy="214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10680" y="2636716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 Skill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91656" y="5293436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Hard Skill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0272464" y="2706788"/>
            <a:ext cx="720080" cy="506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0424864" y="5363507"/>
            <a:ext cx="720080" cy="506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Pengenalan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Skema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Uji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Kompetensi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340768"/>
            <a:ext cx="43243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1424" y="1863400"/>
            <a:ext cx="10801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b="1" dirty="0"/>
              <a:t>Knowledge</a:t>
            </a:r>
          </a:p>
          <a:p>
            <a:pPr marL="628650" indent="-285750">
              <a:buFont typeface="Wingdings" pitchFamily="2" charset="2"/>
              <a:buChar char="Ø"/>
            </a:pP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(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protokol</a:t>
            </a:r>
            <a:r>
              <a:rPr lang="en-US" sz="2400" dirty="0"/>
              <a:t>, layer) </a:t>
            </a:r>
          </a:p>
          <a:p>
            <a:pPr marL="628650" indent="-285750">
              <a:buFont typeface="Wingdings" pitchFamily="2" charset="2"/>
              <a:buChar char="Ø"/>
            </a:pPr>
            <a:r>
              <a:rPr lang="en-US" sz="2400" dirty="0" err="1"/>
              <a:t>Pengalamatan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(</a:t>
            </a: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dirty="0" err="1"/>
              <a:t>fokus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protokol</a:t>
            </a:r>
            <a:r>
              <a:rPr lang="en-US" sz="2400" dirty="0"/>
              <a:t> TCP/IP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)</a:t>
            </a:r>
          </a:p>
          <a:p>
            <a:pPr marL="628650" indent="-285750">
              <a:buFont typeface="Wingdings" pitchFamily="2" charset="2"/>
              <a:buChar char="Ø"/>
            </a:pPr>
            <a:r>
              <a:rPr lang="en-US" sz="2400" dirty="0" err="1"/>
              <a:t>Koneksi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(connection and connectionless)</a:t>
            </a:r>
          </a:p>
          <a:p>
            <a:pPr marL="628650" indent="-285750">
              <a:buFont typeface="Wingdings" pitchFamily="2" charset="2"/>
              <a:buChar char="Ø"/>
            </a:pPr>
            <a:r>
              <a:rPr lang="en-US" sz="2400" dirty="0" err="1"/>
              <a:t>Teori</a:t>
            </a:r>
            <a:r>
              <a:rPr lang="en-US" sz="2400" dirty="0"/>
              <a:t> routing</a:t>
            </a:r>
          </a:p>
          <a:p>
            <a:pPr marL="628650" indent="-285750">
              <a:buFont typeface="Wingdings" pitchFamily="2" charset="2"/>
              <a:buChar char="Ø"/>
            </a:pPr>
            <a:r>
              <a:rPr lang="en-US" sz="2400" dirty="0" err="1"/>
              <a:t>Penggunaan</a:t>
            </a:r>
            <a:r>
              <a:rPr lang="en-US" sz="2400" dirty="0"/>
              <a:t> simulator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mempelajari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400" b="1" dirty="0"/>
              <a:t>Skill</a:t>
            </a:r>
          </a:p>
          <a:p>
            <a:pPr marL="627063" lvl="1" indent="-271463">
              <a:buFont typeface="Wingdings" pitchFamily="2" charset="2"/>
              <a:buChar char="Ø"/>
            </a:pPr>
            <a:r>
              <a:rPr lang="en-US" sz="2400" dirty="0" err="1"/>
              <a:t>Pemasangan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(</a:t>
            </a: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pendukung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pelatihan</a:t>
            </a:r>
            <a:r>
              <a:rPr lang="en-US" sz="2400" dirty="0"/>
              <a:t>)</a:t>
            </a:r>
          </a:p>
          <a:p>
            <a:pPr marL="627063" lvl="1" indent="-271463">
              <a:buFont typeface="Wingdings" pitchFamily="2" charset="2"/>
              <a:buChar char="Ø"/>
            </a:pP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perintah-perintah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konfigurasi</a:t>
            </a:r>
            <a:r>
              <a:rPr lang="en-US" sz="2400" dirty="0"/>
              <a:t> (</a:t>
            </a:r>
            <a:r>
              <a:rPr lang="en-US" sz="2400" dirty="0" err="1"/>
              <a:t>bergantung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produk</a:t>
            </a:r>
            <a:r>
              <a:rPr lang="en-US" sz="2400" dirty="0"/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079495"/>
              </p:ext>
            </p:extLst>
          </p:nvPr>
        </p:nvGraphicFramePr>
        <p:xfrm>
          <a:off x="695400" y="1484784"/>
          <a:ext cx="5544616" cy="4953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26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1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451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INFORMASI UMUM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5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Tema Pelatihan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marR="407035" algn="just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Junior Network Administrator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5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Target Peserta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25 peserta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45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Jumlah Jam Pelajaran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72 JP (1 JP=50 menit)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445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Jumlah JP/hari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 JP/hari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445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Jumlah Pertemuan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</a:rPr>
                        <a:t>18</a:t>
                      </a:r>
                      <a:r>
                        <a:rPr lang="en-US" sz="900">
                          <a:effectLst/>
                        </a:rPr>
                        <a:t> hari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445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Pelaksanaan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Juli  2019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3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Lokasi Penyelenggaraan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d-ID" sz="900" dirty="0">
                          <a:effectLst/>
                        </a:rPr>
                        <a:t>Politeknik A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d-ID" sz="900" dirty="0">
                          <a:effectLst/>
                        </a:rPr>
                        <a:t>Politeknik B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d-ID" sz="900" dirty="0">
                          <a:effectLst/>
                        </a:rPr>
                        <a:t>Politeknik C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445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Jenis Sertifikasi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Sertifikat Kompetensi Junior Network Administrator BNSP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9067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Persyaratan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Peserta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dirty="0" err="1">
                          <a:effectLst/>
                        </a:rPr>
                        <a:t>Warga</a:t>
                      </a:r>
                      <a:r>
                        <a:rPr lang="en-US" sz="900" dirty="0">
                          <a:effectLst/>
                        </a:rPr>
                        <a:t> Negara Indonesia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dirty="0" err="1">
                          <a:effectLst/>
                        </a:rPr>
                        <a:t>Usia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Maksimal</a:t>
                      </a:r>
                      <a:r>
                        <a:rPr lang="en-US" sz="900" dirty="0">
                          <a:effectLst/>
                        </a:rPr>
                        <a:t> 29 </a:t>
                      </a:r>
                      <a:r>
                        <a:rPr lang="en-US" sz="900" dirty="0" err="1">
                          <a:effectLst/>
                        </a:rPr>
                        <a:t>Tahun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pada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saat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mendaftar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dirty="0">
                          <a:effectLst/>
                        </a:rPr>
                        <a:t>Lulus </a:t>
                      </a:r>
                      <a:r>
                        <a:rPr lang="en-US" sz="900" dirty="0" err="1">
                          <a:effectLst/>
                        </a:rPr>
                        <a:t>Pendidikan</a:t>
                      </a:r>
                      <a:r>
                        <a:rPr lang="en-US" sz="900" dirty="0">
                          <a:effectLst/>
                        </a:rPr>
                        <a:t> SMK 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dirty="0" err="1">
                          <a:effectLst/>
                        </a:rPr>
                        <a:t>Belum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Mendapatkan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Pekerjaan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Tetap</a:t>
                      </a:r>
                      <a:r>
                        <a:rPr lang="en-US" sz="900" dirty="0">
                          <a:effectLst/>
                        </a:rPr>
                        <a:t>/</a:t>
                      </a:r>
                      <a:r>
                        <a:rPr lang="en-US" sz="900" dirty="0" err="1">
                          <a:effectLst/>
                        </a:rPr>
                        <a:t>Pernah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Bekerja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tapi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sedang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tidak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bekerja</a:t>
                      </a:r>
                      <a:endParaRPr lang="en-US" sz="900" dirty="0">
                        <a:effectLst/>
                      </a:endParaRP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dirty="0">
                          <a:effectLst/>
                        </a:rPr>
                        <a:t>Lolos </a:t>
                      </a:r>
                      <a:r>
                        <a:rPr lang="en-US" sz="900" dirty="0" err="1">
                          <a:effectLst/>
                        </a:rPr>
                        <a:t>Seleksi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Administrasi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Tes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Substan</a:t>
                      </a:r>
                      <a:r>
                        <a:rPr lang="id-ID" sz="900" dirty="0">
                          <a:effectLst/>
                        </a:rPr>
                        <a:t>si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4451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Persyaratan Sarana yang Harus Dimiliki Peserta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Laptop dengan spesifikasi: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>
                          <a:effectLst/>
                        </a:rPr>
                        <a:t>RAM minimal 2 GB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>
                          <a:effectLst/>
                        </a:rPr>
                        <a:t>Laptop dengan 32/64-bit processor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>
                          <a:effectLst/>
                        </a:rPr>
                        <a:t>Laptop dengan Operating System Windows 7,8,10, Linux, atau MAC OSX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>
                          <a:effectLst/>
                        </a:rPr>
                        <a:t>Laptop dengan konektivitas, RJ45 Port / WiFi dan memiliki webcam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>
                          <a:effectLst/>
                        </a:rPr>
                        <a:t>Akses Internet Dedicated 126 kbps per peserta per perangkat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0115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Kriteria Pengajar</a:t>
                      </a:r>
                      <a:endParaRPr lang="en-US" sz="9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TRAINING INSTRUKTUR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dirty="0">
                          <a:effectLst/>
                        </a:rPr>
                        <a:t>Minimal </a:t>
                      </a:r>
                      <a:r>
                        <a:rPr lang="en-US" sz="900" dirty="0" err="1">
                          <a:effectLst/>
                        </a:rPr>
                        <a:t>Lulusan</a:t>
                      </a:r>
                      <a:r>
                        <a:rPr lang="en-US" sz="900" dirty="0">
                          <a:effectLst/>
                        </a:rPr>
                        <a:t> S1 di </a:t>
                      </a:r>
                      <a:r>
                        <a:rPr lang="en-US" sz="900" dirty="0" err="1">
                          <a:effectLst/>
                        </a:rPr>
                        <a:t>bidang</a:t>
                      </a:r>
                      <a:r>
                        <a:rPr lang="en-US" sz="900" dirty="0">
                          <a:effectLst/>
                        </a:rPr>
                        <a:t> TIK; </a:t>
                      </a:r>
                      <a:r>
                        <a:rPr lang="en-US" sz="900" dirty="0" err="1">
                          <a:effectLst/>
                        </a:rPr>
                        <a:t>atau</a:t>
                      </a:r>
                      <a:endParaRPr lang="en-US" sz="900" dirty="0">
                        <a:effectLst/>
                      </a:endParaRPr>
                    </a:p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Memiliki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kompetensi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Okupasi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Nasional</a:t>
                      </a:r>
                      <a:r>
                        <a:rPr lang="en-US" sz="900" dirty="0">
                          <a:effectLst/>
                        </a:rPr>
                        <a:t> “Junior Network Administrator”.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dirty="0" err="1">
                          <a:effectLst/>
                        </a:rPr>
                        <a:t>Pengalaman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Kerja</a:t>
                      </a:r>
                      <a:r>
                        <a:rPr lang="en-US" sz="900" dirty="0">
                          <a:effectLst/>
                        </a:rPr>
                        <a:t> : </a:t>
                      </a:r>
                      <a:r>
                        <a:rPr lang="en-US" sz="900" dirty="0" err="1">
                          <a:effectLst/>
                        </a:rPr>
                        <a:t>Diutamakan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sebagai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tenaga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pengajar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Pelatihan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Bidang</a:t>
                      </a:r>
                      <a:r>
                        <a:rPr lang="en-US" sz="900" dirty="0">
                          <a:effectLst/>
                        </a:rPr>
                        <a:t> TIK minimal </a:t>
                      </a:r>
                      <a:r>
                        <a:rPr lang="en-US" sz="900" dirty="0" err="1">
                          <a:effectLst/>
                        </a:rPr>
                        <a:t>selama</a:t>
                      </a:r>
                      <a:r>
                        <a:rPr lang="en-US" sz="900" dirty="0">
                          <a:effectLst/>
                        </a:rPr>
                        <a:t> 2 </a:t>
                      </a:r>
                      <a:r>
                        <a:rPr lang="en-US" sz="900" dirty="0" err="1">
                          <a:effectLst/>
                        </a:rPr>
                        <a:t>tahun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4191" marR="54191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64167"/>
              </p:ext>
            </p:extLst>
          </p:nvPr>
        </p:nvGraphicFramePr>
        <p:xfrm>
          <a:off x="6420036" y="1371600"/>
          <a:ext cx="5627948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38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641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PERATURAN KELAS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Peserta pelatihan WAJIB menaati peraturan di bawah ini: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Hadir tepat waktu selama pelatihan.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Mengikuti 72 JP (Jam Pelatihan) di lokasi yang telah dipilih oleh peserta.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Tidak menggunakan gawai selama mengikuti pelatihan, kecuali bila dianjurkan atau diperintahkan oleh pengajar.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Membawa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sarana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pelatihan</a:t>
                      </a:r>
                      <a:r>
                        <a:rPr lang="en-US" sz="1200" dirty="0">
                          <a:effectLst/>
                        </a:rPr>
                        <a:t> yang </a:t>
                      </a:r>
                      <a:r>
                        <a:rPr lang="en-US" sz="1200" dirty="0" err="1">
                          <a:effectLst/>
                        </a:rPr>
                        <a:t>diwajibkan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Mematuhi peraturan tempat pelatihan termasuk cara berpakaian dan menjaga sarana prasarana.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Mematuhi peraturan dan ketentuan sebagai peserta DTS 2019.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Mengerjakan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semua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tugas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ujian</a:t>
                      </a:r>
                      <a:r>
                        <a:rPr lang="en-US" sz="1200" dirty="0">
                          <a:effectLst/>
                        </a:rPr>
                        <a:t> yang </a:t>
                      </a:r>
                      <a:r>
                        <a:rPr lang="en-US" sz="1200" dirty="0" err="1">
                          <a:effectLst/>
                        </a:rPr>
                        <a:t>diberikan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dengan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penuh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tanggung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jawab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jujur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423171"/>
              </p:ext>
            </p:extLst>
          </p:nvPr>
        </p:nvGraphicFramePr>
        <p:xfrm>
          <a:off x="6528048" y="4005064"/>
          <a:ext cx="5519936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8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98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231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KOMPOSISI KURIKULUM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Metode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Catatan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18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Pertemuan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tatap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muka</a:t>
                      </a:r>
                      <a:r>
                        <a:rPr lang="en-US" sz="1200" dirty="0">
                          <a:effectLst/>
                        </a:rPr>
                        <a:t> (@4JP)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Pemaparan materi, diskusi interaktif,</a:t>
                      </a:r>
                      <a:endParaRPr lang="en-US" sz="1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hands-on lab terkait dengan materi.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Kuis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Tugas Project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Monitoring dan Evaluasi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Sertifikasi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676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371600"/>
            <a:ext cx="5796409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395248"/>
            <a:ext cx="5731478" cy="5129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063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59724" y="1412776"/>
            <a:ext cx="10871200" cy="360041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Calibri" charset="0"/>
              </a:rPr>
              <a:t>TOPOLOGI JARINGAN KOMPUTER</a:t>
            </a:r>
            <a:endParaRPr lang="en-US" sz="2800" dirty="0">
              <a:solidFill>
                <a:schemeClr val="tx1"/>
              </a:solidFill>
              <a:latin typeface="Calibri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A9BAB71-F5EB-471D-A015-46C94B815A77}"/>
              </a:ext>
            </a:extLst>
          </p:cNvPr>
          <p:cNvGrpSpPr/>
          <p:nvPr/>
        </p:nvGrpSpPr>
        <p:grpSpPr>
          <a:xfrm>
            <a:off x="4151784" y="1772816"/>
            <a:ext cx="2448272" cy="2160240"/>
            <a:chOff x="623393" y="1556792"/>
            <a:chExt cx="2520280" cy="2293455"/>
          </a:xfrm>
        </p:grpSpPr>
        <p:pic>
          <p:nvPicPr>
            <p:cNvPr id="4" name="Picture 3" descr="bus_topology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3" y="1556792"/>
              <a:ext cx="2520280" cy="22934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FE701348-4C5F-4C05-9703-540A4468138F}"/>
                </a:ext>
              </a:extLst>
            </p:cNvPr>
            <p:cNvSpPr/>
            <p:nvPr/>
          </p:nvSpPr>
          <p:spPr>
            <a:xfrm>
              <a:off x="1962476" y="2621349"/>
              <a:ext cx="645540" cy="4247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ACCCE645-4CAA-4F9D-A714-CA70419C6E3F}"/>
              </a:ext>
            </a:extLst>
          </p:cNvPr>
          <p:cNvGrpSpPr/>
          <p:nvPr/>
        </p:nvGrpSpPr>
        <p:grpSpPr>
          <a:xfrm>
            <a:off x="5465930" y="4509120"/>
            <a:ext cx="2070230" cy="1826513"/>
            <a:chOff x="1900589" y="4246300"/>
            <a:chExt cx="2824738" cy="2567944"/>
          </a:xfrm>
        </p:grpSpPr>
        <p:pic>
          <p:nvPicPr>
            <p:cNvPr id="10" name="Picture 9" descr="Full_Mesh.gif">
              <a:extLst>
                <a:ext uri="{FF2B5EF4-FFF2-40B4-BE49-F238E27FC236}">
                  <a16:creationId xmlns="" xmlns:a16="http://schemas.microsoft.com/office/drawing/2014/main" id="{D2331857-3C26-4DE3-9E39-1BD87D51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589" y="4246300"/>
              <a:ext cx="2824738" cy="256794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1FD5C366-13C4-4C86-B228-1A67F17D1195}"/>
                </a:ext>
              </a:extLst>
            </p:cNvPr>
            <p:cNvSpPr/>
            <p:nvPr/>
          </p:nvSpPr>
          <p:spPr>
            <a:xfrm>
              <a:off x="2759369" y="5530276"/>
              <a:ext cx="1107176" cy="5625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Mesh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C3524E0C-32D0-4579-81CF-B11420C567E1}"/>
              </a:ext>
            </a:extLst>
          </p:cNvPr>
          <p:cNvGrpSpPr/>
          <p:nvPr/>
        </p:nvGrpSpPr>
        <p:grpSpPr>
          <a:xfrm>
            <a:off x="9014420" y="4554815"/>
            <a:ext cx="1906116" cy="1826513"/>
            <a:chOff x="6775793" y="4332915"/>
            <a:chExt cx="2278713" cy="2073629"/>
          </a:xfrm>
        </p:grpSpPr>
        <p:pic>
          <p:nvPicPr>
            <p:cNvPr id="11" name="Picture 10" descr="HYBRID_TOPO.gif">
              <a:extLst>
                <a:ext uri="{FF2B5EF4-FFF2-40B4-BE49-F238E27FC236}">
                  <a16:creationId xmlns="" xmlns:a16="http://schemas.microsoft.com/office/drawing/2014/main" id="{20FE91EE-0C55-4E05-8F47-06DF7244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793" y="4332915"/>
              <a:ext cx="2278713" cy="207362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AADF4681-7062-4922-88E8-3292F65DB38B}"/>
                </a:ext>
              </a:extLst>
            </p:cNvPr>
            <p:cNvSpPr/>
            <p:nvPr/>
          </p:nvSpPr>
          <p:spPr>
            <a:xfrm>
              <a:off x="7463451" y="5530275"/>
              <a:ext cx="1108034" cy="45424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Hybrid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BAD28B0-82F7-4685-8945-C3BA03CEB7BA}"/>
              </a:ext>
            </a:extLst>
          </p:cNvPr>
          <p:cNvGrpSpPr/>
          <p:nvPr/>
        </p:nvGrpSpPr>
        <p:grpSpPr>
          <a:xfrm>
            <a:off x="9624392" y="1772817"/>
            <a:ext cx="2448272" cy="2160239"/>
            <a:chOff x="9336360" y="1556793"/>
            <a:chExt cx="2520280" cy="2293454"/>
          </a:xfrm>
        </p:grpSpPr>
        <p:pic>
          <p:nvPicPr>
            <p:cNvPr id="9" name="Picture 8" descr="STAR X.gif">
              <a:extLst>
                <a:ext uri="{FF2B5EF4-FFF2-40B4-BE49-F238E27FC236}">
                  <a16:creationId xmlns="" xmlns:a16="http://schemas.microsoft.com/office/drawing/2014/main" id="{62747437-47F5-44A3-9D04-E8C63686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6360" y="1556793"/>
              <a:ext cx="2520280" cy="229345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9C2CB54-C71A-41D0-A5D0-C3210D627EA6}"/>
                </a:ext>
              </a:extLst>
            </p:cNvPr>
            <p:cNvSpPr/>
            <p:nvPr/>
          </p:nvSpPr>
          <p:spPr>
            <a:xfrm>
              <a:off x="10259704" y="3088072"/>
              <a:ext cx="673591" cy="4247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BB10C2E-D7B5-461F-947F-75A202FC46DE}"/>
              </a:ext>
            </a:extLst>
          </p:cNvPr>
          <p:cNvGrpSpPr/>
          <p:nvPr/>
        </p:nvGrpSpPr>
        <p:grpSpPr>
          <a:xfrm>
            <a:off x="7029654" y="1772816"/>
            <a:ext cx="2450722" cy="2160240"/>
            <a:chOff x="5846567" y="1549440"/>
            <a:chExt cx="2522801" cy="2293455"/>
          </a:xfrm>
        </p:grpSpPr>
        <p:pic>
          <p:nvPicPr>
            <p:cNvPr id="8" name="Picture 7" descr="RING_TOPOLOGY.gif">
              <a:extLst>
                <a:ext uri="{FF2B5EF4-FFF2-40B4-BE49-F238E27FC236}">
                  <a16:creationId xmlns="" xmlns:a16="http://schemas.microsoft.com/office/drawing/2014/main" id="{6D9E6DC0-A708-40AA-9A8D-F9A8EF38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6567" y="1549440"/>
              <a:ext cx="2522801" cy="229345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F180877-5FB7-46C2-ADF6-AF62666B9CB9}"/>
                </a:ext>
              </a:extLst>
            </p:cNvPr>
            <p:cNvSpPr/>
            <p:nvPr/>
          </p:nvSpPr>
          <p:spPr>
            <a:xfrm>
              <a:off x="6754546" y="2564904"/>
              <a:ext cx="734648" cy="4247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Ring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247D743-65D5-426A-92E4-64A1051BF78F}"/>
              </a:ext>
            </a:extLst>
          </p:cNvPr>
          <p:cNvSpPr/>
          <p:nvPr/>
        </p:nvSpPr>
        <p:spPr>
          <a:xfrm>
            <a:off x="511753" y="2636912"/>
            <a:ext cx="318702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Agenda: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Silabus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Manfaat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Jenis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Topologi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Studi</a:t>
            </a:r>
            <a:r>
              <a:rPr lang="en-US" sz="2400" dirty="0"/>
              <a:t> </a:t>
            </a:r>
            <a:r>
              <a:rPr lang="en-US" sz="2400" dirty="0" err="1"/>
              <a:t>Kasus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2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82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3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7974" y="1361366"/>
            <a:ext cx="103965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Kebutuhan Teknis Pengguna Yang Menggunakan Jaringan</a:t>
            </a:r>
            <a:endParaRPr lang="en-US" sz="20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3818" y="1754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disampaikan</a:t>
            </a:r>
            <a:r>
              <a:rPr lang="en-US" dirty="0"/>
              <a:t>:</a:t>
            </a:r>
          </a:p>
          <a:p>
            <a:r>
              <a:rPr lang="en-US" dirty="0"/>
              <a:t>1.</a:t>
            </a:r>
            <a:r>
              <a:rPr lang="en-GB" b="1" dirty="0"/>
              <a:t> </a:t>
            </a:r>
            <a:r>
              <a:rPr lang="en-GB" b="1" dirty="0" err="1"/>
              <a:t>Komponen</a:t>
            </a:r>
            <a:r>
              <a:rPr lang="en-GB" b="1" dirty="0"/>
              <a:t> Hardware (</a:t>
            </a:r>
            <a:r>
              <a:rPr lang="en-GB" dirty="0" err="1"/>
              <a:t>Komponen</a:t>
            </a:r>
            <a:r>
              <a:rPr lang="en-GB" dirty="0"/>
              <a:t> </a:t>
            </a:r>
            <a:r>
              <a:rPr lang="en-GB" dirty="0" err="1"/>
              <a:t>fisik</a:t>
            </a:r>
            <a:r>
              <a:rPr lang="en-GB" dirty="0"/>
              <a:t> network</a:t>
            </a:r>
            <a:r>
              <a:rPr lang="en-GB" b="1" dirty="0"/>
              <a:t>)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9" y="2467121"/>
            <a:ext cx="5688632" cy="39964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73520" y="1892731"/>
            <a:ext cx="5111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2. </a:t>
            </a:r>
            <a:r>
              <a:rPr lang="en-GB" b="1" dirty="0" err="1"/>
              <a:t>Komponen</a:t>
            </a:r>
            <a:r>
              <a:rPr lang="en-GB" b="1" dirty="0"/>
              <a:t> Software (</a:t>
            </a:r>
            <a:r>
              <a:rPr lang="en-GB" dirty="0" err="1"/>
              <a:t>Komponen</a:t>
            </a:r>
            <a:r>
              <a:rPr lang="en-GB" dirty="0"/>
              <a:t> </a:t>
            </a:r>
            <a:r>
              <a:rPr lang="en-GB" dirty="0" err="1"/>
              <a:t>logik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network</a:t>
            </a:r>
            <a:r>
              <a:rPr lang="en-GB" b="1" dirty="0"/>
              <a:t>)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913208" y="3428520"/>
            <a:ext cx="5015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3.</a:t>
            </a:r>
            <a:r>
              <a:rPr lang="en-GB" b="1" dirty="0"/>
              <a:t> </a:t>
            </a:r>
            <a:r>
              <a:rPr lang="en-GB" b="1" dirty="0" err="1"/>
              <a:t>Dokumentasi</a:t>
            </a:r>
            <a:r>
              <a:rPr lang="en-GB" b="1" dirty="0"/>
              <a:t> </a:t>
            </a:r>
            <a:r>
              <a:rPr lang="id-ID" b="1" dirty="0"/>
              <a:t>kebutuhan teknis pengguna jaringan</a:t>
            </a:r>
            <a:r>
              <a:rPr lang="en-US" b="1" dirty="0"/>
              <a:t> </a:t>
            </a:r>
            <a:r>
              <a:rPr lang="en-GB" b="1" dirty="0"/>
              <a:t>(</a:t>
            </a:r>
            <a:r>
              <a:rPr lang="en-GB" dirty="0" err="1"/>
              <a:t>Pengguna</a:t>
            </a:r>
            <a:r>
              <a:rPr lang="en-GB" dirty="0"/>
              <a:t> network</a:t>
            </a:r>
            <a:r>
              <a:rPr lang="en-GB" b="1" dirty="0"/>
              <a:t>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4074852"/>
            <a:ext cx="4612750" cy="2561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571656"/>
            <a:ext cx="3891120" cy="8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8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922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4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294" y="1281037"/>
            <a:ext cx="80622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err="1">
                <a:latin typeface="+mj-lt"/>
              </a:rPr>
              <a:t>Menentukan</a:t>
            </a:r>
            <a:r>
              <a:rPr lang="en-GB" sz="2000" b="1" dirty="0">
                <a:latin typeface="+mj-lt"/>
              </a:rPr>
              <a:t> </a:t>
            </a:r>
            <a:r>
              <a:rPr lang="en-GB" sz="2000" b="1" dirty="0" err="1">
                <a:latin typeface="+mj-lt"/>
              </a:rPr>
              <a:t>Spesifikasi</a:t>
            </a:r>
            <a:r>
              <a:rPr lang="en-GB" sz="2000" b="1" dirty="0">
                <a:latin typeface="+mj-lt"/>
              </a:rPr>
              <a:t> </a:t>
            </a:r>
            <a:r>
              <a:rPr lang="en-GB" sz="2000" b="1" dirty="0" err="1">
                <a:latin typeface="+mj-lt"/>
              </a:rPr>
              <a:t>Perangkat</a:t>
            </a:r>
            <a:r>
              <a:rPr lang="en-GB" sz="2000" b="1" dirty="0">
                <a:latin typeface="+mj-lt"/>
              </a:rPr>
              <a:t> </a:t>
            </a:r>
            <a:r>
              <a:rPr lang="en-GB" sz="2000" b="1" dirty="0" err="1">
                <a:latin typeface="+mj-lt"/>
              </a:rPr>
              <a:t>Jaringan</a:t>
            </a:r>
            <a:r>
              <a:rPr lang="en-GB" sz="2000" b="1" dirty="0">
                <a:latin typeface="+mj-lt"/>
              </a:rPr>
              <a:t>:</a:t>
            </a:r>
            <a:endParaRPr lang="en-US" sz="20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479" y="2141514"/>
            <a:ext cx="7649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000" b="1" dirty="0" err="1">
                <a:latin typeface="+mn-lt"/>
              </a:rPr>
              <a:t>Komponen</a:t>
            </a:r>
            <a:r>
              <a:rPr lang="en-GB" sz="2000" b="1" dirty="0">
                <a:latin typeface="+mn-lt"/>
              </a:rPr>
              <a:t> Hardware (</a:t>
            </a:r>
            <a:r>
              <a:rPr lang="en-GB" sz="2000" b="1" dirty="0" err="1">
                <a:latin typeface="+mn-lt"/>
              </a:rPr>
              <a:t>Komponen</a:t>
            </a:r>
            <a:r>
              <a:rPr lang="en-GB" sz="2000" b="1" dirty="0">
                <a:latin typeface="+mn-lt"/>
              </a:rPr>
              <a:t> </a:t>
            </a:r>
            <a:r>
              <a:rPr lang="en-GB" sz="2000" b="1" dirty="0" err="1">
                <a:latin typeface="+mn-lt"/>
              </a:rPr>
              <a:t>Fisik</a:t>
            </a:r>
            <a:r>
              <a:rPr lang="en-GB" sz="2000" b="1" dirty="0">
                <a:latin typeface="+mn-lt"/>
              </a:rPr>
              <a:t> Network):</a:t>
            </a:r>
            <a:endParaRPr lang="en-US" sz="20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5575" y="2541624"/>
            <a:ext cx="6096000" cy="29840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 algn="just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PC, </a:t>
            </a:r>
          </a:p>
          <a:p>
            <a:pPr marL="800100" lvl="1" indent="-342900" algn="just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Modem,</a:t>
            </a:r>
          </a:p>
          <a:p>
            <a:pPr marL="800100" lvl="1" indent="-342900" algn="just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Network </a:t>
            </a:r>
            <a:r>
              <a:rPr lang="en-GB" sz="2400" dirty="0"/>
              <a:t>Interface Card (NIC), </a:t>
            </a:r>
          </a:p>
          <a:p>
            <a:pPr marL="800100" lvl="1" indent="-342900" algn="just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kabel</a:t>
            </a:r>
            <a:r>
              <a:rPr lang="en-GB" sz="2400" dirty="0"/>
              <a:t>, </a:t>
            </a:r>
          </a:p>
          <a:p>
            <a:pPr marL="800100" lvl="1" indent="-342900" algn="just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konektor</a:t>
            </a:r>
            <a:r>
              <a:rPr lang="en-GB" sz="2400" dirty="0"/>
              <a:t>, </a:t>
            </a:r>
          </a:p>
          <a:p>
            <a:pPr marL="800100" lvl="1" indent="-342900" algn="just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printer, </a:t>
            </a:r>
          </a:p>
          <a:p>
            <a:pPr marL="800100" lvl="1" indent="-342900" algn="just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server, </a:t>
            </a:r>
          </a:p>
          <a:p>
            <a:pPr marL="800100" lvl="1" indent="-342900" algn="just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perangkat</a:t>
            </a:r>
            <a:r>
              <a:rPr lang="en-GB" sz="2400" dirty="0"/>
              <a:t> network (repeater, hub, switch, router, access point, </a:t>
            </a:r>
            <a:r>
              <a:rPr lang="en-GB" sz="2400" dirty="0" err="1"/>
              <a:t>antena</a:t>
            </a:r>
            <a:r>
              <a:rPr lang="en-GB" sz="2400" dirty="0"/>
              <a:t>).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8169" y="2564904"/>
            <a:ext cx="43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b="1" dirty="0" err="1">
                <a:latin typeface="+mn-lt"/>
              </a:rPr>
              <a:t>Komponen</a:t>
            </a:r>
            <a:r>
              <a:rPr lang="en-GB" b="1" dirty="0">
                <a:latin typeface="+mn-lt"/>
              </a:rPr>
              <a:t> Software (</a:t>
            </a:r>
            <a:r>
              <a:rPr lang="en-GB" b="1" dirty="0" err="1">
                <a:latin typeface="+mn-lt"/>
              </a:rPr>
              <a:t>Komponen</a:t>
            </a:r>
            <a:r>
              <a:rPr lang="en-GB" b="1" dirty="0">
                <a:latin typeface="+mn-lt"/>
              </a:rPr>
              <a:t> Logic Network)</a:t>
            </a:r>
            <a:r>
              <a:rPr lang="en-US" b="1" dirty="0">
                <a:latin typeface="+mn-lt"/>
              </a:rPr>
              <a:t> : </a:t>
            </a:r>
            <a:endParaRPr lang="en-US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06374" y="3356992"/>
            <a:ext cx="4536504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operasi</a:t>
            </a:r>
            <a:r>
              <a:rPr lang="en-GB" sz="2400" dirty="0"/>
              <a:t> </a:t>
            </a:r>
            <a:r>
              <a:rPr lang="en-GB" sz="2400" dirty="0" err="1"/>
              <a:t>jaringan</a:t>
            </a:r>
            <a:r>
              <a:rPr lang="en-GB" sz="2400" dirty="0"/>
              <a:t>, </a:t>
            </a:r>
          </a:p>
          <a:p>
            <a:pPr marL="800100" lvl="1" indent="-342900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driver </a:t>
            </a:r>
            <a:r>
              <a:rPr lang="en-GB" sz="2400" dirty="0" err="1"/>
              <a:t>untuk</a:t>
            </a:r>
            <a:r>
              <a:rPr lang="en-GB" sz="2400" dirty="0"/>
              <a:t> NIC, </a:t>
            </a:r>
          </a:p>
          <a:p>
            <a:pPr marL="800100" lvl="1" indent="-342900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protokol</a:t>
            </a:r>
            <a:r>
              <a:rPr lang="en-GB" sz="2400" dirty="0"/>
              <a:t> </a:t>
            </a:r>
            <a:r>
              <a:rPr lang="en-GB" sz="2400" dirty="0" err="1"/>
              <a:t>komunikasi</a:t>
            </a:r>
            <a:r>
              <a:rPr lang="en-GB" sz="2400" dirty="0"/>
              <a:t>, </a:t>
            </a:r>
          </a:p>
          <a:p>
            <a:pPr marL="800100" lvl="1" indent="-342900" defTabSz="457200" eaLnBrk="1" hangingPunct="1">
              <a:lnSpc>
                <a:spcPct val="87000"/>
              </a:lnSpc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aplikasi</a:t>
            </a:r>
            <a:r>
              <a:rPr lang="en-GB" sz="2400" dirty="0"/>
              <a:t> (web server/browser, ftp server/client).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1479" y="1799169"/>
            <a:ext cx="4261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+mn-lt"/>
              </a:rPr>
              <a:t>Materi</a:t>
            </a:r>
            <a:r>
              <a:rPr lang="en-US" b="1" dirty="0">
                <a:latin typeface="+mn-lt"/>
              </a:rPr>
              <a:t> Yang </a:t>
            </a:r>
            <a:r>
              <a:rPr lang="en-US" b="1" dirty="0" err="1">
                <a:latin typeface="+mn-lt"/>
              </a:rPr>
              <a:t>akan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disampaikan</a:t>
            </a:r>
            <a:r>
              <a:rPr lang="en-US" b="1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7258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Profil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{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Nama_Instruktur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}</a:t>
            </a:r>
            <a:r>
              <a:rPr lang="en-US" dirty="0">
                <a:solidFill>
                  <a:schemeClr val="bg1"/>
                </a:solidFill>
              </a:rPr>
              <a:t>				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6604767" y="5013176"/>
            <a:ext cx="5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0926" y="1412776"/>
            <a:ext cx="92035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 err="1"/>
              <a:t>Jabatan</a:t>
            </a:r>
            <a:r>
              <a:rPr lang="en-US" dirty="0"/>
              <a:t> </a:t>
            </a:r>
            <a:r>
              <a:rPr lang="en-US" dirty="0" err="1"/>
              <a:t>Akademik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tahun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jabatan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terakhir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instruktur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Pendidikan</a:t>
            </a:r>
            <a:endParaRPr lang="en-US" dirty="0">
              <a:solidFill>
                <a:srgbClr val="0070C0"/>
              </a:solidFill>
            </a:endParaRPr>
          </a:p>
          <a:p>
            <a:pPr marL="285750" lvl="0" indent="-285750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riwayat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pendidikan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instruktur</a:t>
            </a:r>
            <a:r>
              <a:rPr lang="en-US" dirty="0">
                <a:solidFill>
                  <a:srgbClr val="FF0000"/>
                </a:solidFill>
              </a:rPr>
              <a:t>&gt;  </a:t>
            </a:r>
          </a:p>
          <a:p>
            <a:pPr marL="285750" lvl="0" indent="-285750">
              <a:buFont typeface="Wingdings" pitchFamily="2" charset="2"/>
              <a:buChar char="q"/>
            </a:pPr>
            <a:endParaRPr lang="en-US" dirty="0">
              <a:solidFill>
                <a:srgbClr val="0070C0"/>
              </a:solidFill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US" dirty="0">
              <a:solidFill>
                <a:srgbClr val="0070C0"/>
              </a:solidFill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riwayat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pekerjaan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instruktur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59152" y="3284984"/>
            <a:ext cx="32633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Contact</a:t>
            </a:r>
            <a:endParaRPr lang="en-US" sz="1400" dirty="0"/>
          </a:p>
          <a:p>
            <a:pPr lvl="0"/>
            <a:r>
              <a:rPr lang="en-US" sz="1400" b="1" dirty="0"/>
              <a:t>HP WA only :</a:t>
            </a:r>
            <a:r>
              <a:rPr lang="en-US" sz="1400" b="1" dirty="0">
                <a:solidFill>
                  <a:srgbClr val="FF0000"/>
                </a:solidFill>
              </a:rPr>
              <a:t>&lt;no </a:t>
            </a:r>
            <a:r>
              <a:rPr lang="en-US" sz="1400" b="1" dirty="0" err="1">
                <a:solidFill>
                  <a:srgbClr val="FF0000"/>
                </a:solidFill>
              </a:rPr>
              <a:t>hp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instruktur</a:t>
            </a:r>
            <a:r>
              <a:rPr lang="en-US" sz="1400" b="1" dirty="0">
                <a:solidFill>
                  <a:srgbClr val="FF0000"/>
                </a:solidFill>
              </a:rPr>
              <a:t>&gt;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b="1" dirty="0"/>
              <a:t>Email	:</a:t>
            </a:r>
            <a:r>
              <a:rPr lang="en-US" sz="1400" b="1" dirty="0">
                <a:solidFill>
                  <a:srgbClr val="FF0000"/>
                </a:solidFill>
              </a:rPr>
              <a:t>&lt;email </a:t>
            </a:r>
            <a:r>
              <a:rPr lang="en-US" sz="1400" b="1" dirty="0" err="1">
                <a:solidFill>
                  <a:srgbClr val="FF0000"/>
                </a:solidFill>
              </a:rPr>
              <a:t>instruktur</a:t>
            </a:r>
            <a:r>
              <a:rPr lang="en-US" sz="1400" b="1" dirty="0">
                <a:solidFill>
                  <a:srgbClr val="FF0000"/>
                </a:solidFill>
              </a:rPr>
              <a:t>&gt;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30547" y="1298377"/>
            <a:ext cx="1676400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Foto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Instruktur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8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431704" y="14561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5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7975" y="2211082"/>
            <a:ext cx="5904656" cy="394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Pendahuluan</a:t>
            </a: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r>
              <a:rPr lang="en-GB" sz="2400" dirty="0"/>
              <a:t> </a:t>
            </a:r>
            <a:r>
              <a:rPr lang="en-GB" sz="2400" dirty="0" err="1"/>
              <a:t>Biner</a:t>
            </a:r>
            <a:r>
              <a:rPr lang="en-GB" sz="2400" dirty="0"/>
              <a:t> </a:t>
            </a:r>
            <a:r>
              <a:rPr lang="en-GB" sz="2400" dirty="0" err="1"/>
              <a:t>dan</a:t>
            </a:r>
            <a:r>
              <a:rPr lang="en-GB" sz="2400" dirty="0"/>
              <a:t> </a:t>
            </a:r>
            <a:r>
              <a:rPr lang="en-GB" sz="2400" dirty="0" err="1"/>
              <a:t>Desimal</a:t>
            </a:r>
            <a:r>
              <a:rPr lang="en-GB" sz="2400" dirty="0"/>
              <a:t> </a:t>
            </a:r>
            <a:r>
              <a:rPr lang="en-GB" sz="2400" dirty="0" err="1"/>
              <a:t>serta</a:t>
            </a:r>
            <a:r>
              <a:rPr lang="en-GB" sz="2400" dirty="0"/>
              <a:t> </a:t>
            </a:r>
            <a:r>
              <a:rPr lang="en-GB" sz="2400" dirty="0" err="1"/>
              <a:t>Konversi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Mask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Logika</a:t>
            </a:r>
            <a:r>
              <a:rPr lang="en-GB" sz="2400" dirty="0"/>
              <a:t> AND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Prefix Length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Alamat</a:t>
            </a:r>
            <a:r>
              <a:rPr lang="en-GB" sz="2400" dirty="0"/>
              <a:t> Network, Host </a:t>
            </a:r>
            <a:r>
              <a:rPr lang="en-GB" sz="2400" dirty="0" err="1"/>
              <a:t>dan</a:t>
            </a:r>
            <a:r>
              <a:rPr lang="en-GB" sz="2400" dirty="0"/>
              <a:t>  Broadcast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Tipe</a:t>
            </a:r>
            <a:r>
              <a:rPr lang="en-GB" sz="2400" dirty="0"/>
              <a:t> IP Address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Penerapan</a:t>
            </a:r>
            <a:r>
              <a:rPr lang="en-GB" sz="2400" dirty="0"/>
              <a:t> IP Address </a:t>
            </a:r>
            <a:r>
              <a:rPr lang="en-GB" sz="2400" dirty="0" err="1"/>
              <a:t>versi</a:t>
            </a:r>
            <a:r>
              <a:rPr lang="en-GB" sz="2400" dirty="0"/>
              <a:t> 4</a:t>
            </a:r>
          </a:p>
        </p:txBody>
      </p:sp>
      <p:pic>
        <p:nvPicPr>
          <p:cNvPr id="8" name="Picture 7" descr="Introduction to Networks - Mozilla Firefox">
            <a:extLst>
              <a:ext uri="{FF2B5EF4-FFF2-40B4-BE49-F238E27FC236}">
                <a16:creationId xmlns="" xmlns:a16="http://schemas.microsoft.com/office/drawing/2014/main" id="{5C03CA39-D120-4074-93EB-18FA6AAF31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8048" y="1772816"/>
            <a:ext cx="5544615" cy="48245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7547" y="1318530"/>
            <a:ext cx="5072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+mj-lt"/>
              </a:rPr>
              <a:t>Pengalamatan</a:t>
            </a:r>
            <a:r>
              <a:rPr lang="id-ID" sz="2800" b="1" dirty="0">
                <a:latin typeface="+mj-lt"/>
              </a:rPr>
              <a:t> Jaringan </a:t>
            </a:r>
            <a:endParaRPr lang="en-US" sz="28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3978" y="1841750"/>
            <a:ext cx="4261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+mn-lt"/>
              </a:rPr>
              <a:t>Materi</a:t>
            </a:r>
            <a:r>
              <a:rPr lang="en-US" b="1" dirty="0">
                <a:latin typeface="+mn-lt"/>
              </a:rPr>
              <a:t> Yang </a:t>
            </a:r>
            <a:r>
              <a:rPr lang="en-US" b="1" dirty="0" err="1">
                <a:latin typeface="+mn-lt"/>
              </a:rPr>
              <a:t>akan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disampaikan</a:t>
            </a:r>
            <a:r>
              <a:rPr lang="en-US" b="1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7258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69368"/>
            <a:ext cx="1633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6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289" y="1797102"/>
            <a:ext cx="4896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Materi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disampaikan</a:t>
            </a:r>
            <a:r>
              <a:rPr lang="en-US" sz="2400" dirty="0"/>
              <a:t>:</a:t>
            </a:r>
          </a:p>
          <a:p>
            <a:r>
              <a:rPr lang="en-US" sz="2400" dirty="0"/>
              <a:t>1.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Ethernet </a:t>
            </a:r>
          </a:p>
          <a:p>
            <a:r>
              <a:rPr lang="en-US" sz="2400" dirty="0"/>
              <a:t>2.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Switch </a:t>
            </a:r>
          </a:p>
          <a:p>
            <a:r>
              <a:rPr lang="en-US" sz="2400" dirty="0"/>
              <a:t>3. ARP table </a:t>
            </a:r>
          </a:p>
          <a:p>
            <a:r>
              <a:rPr lang="en-US" sz="2400" dirty="0"/>
              <a:t>4. </a:t>
            </a:r>
            <a:r>
              <a:rPr lang="en-US" sz="2400" dirty="0" err="1"/>
              <a:t>Memasang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menguji</a:t>
            </a:r>
            <a:r>
              <a:rPr lang="en-US" sz="2400" dirty="0"/>
              <a:t> switch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49B9B2-0ACA-4B6E-B56C-EBA50741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991" y="1756891"/>
            <a:ext cx="4383022" cy="151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18AE3CC-5290-4555-A5B1-134A7C93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4725144"/>
            <a:ext cx="4748293" cy="12089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FBB14EA-7FFD-478C-BD18-5CE804001B98}"/>
              </a:ext>
            </a:extLst>
          </p:cNvPr>
          <p:cNvGrpSpPr/>
          <p:nvPr/>
        </p:nvGrpSpPr>
        <p:grpSpPr>
          <a:xfrm>
            <a:off x="2063552" y="4205029"/>
            <a:ext cx="3122042" cy="1979181"/>
            <a:chOff x="7262330" y="1596162"/>
            <a:chExt cx="4403984" cy="2875915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D9CBD36C-C8F2-4E30-8CE7-AB8DA637512D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7" t="5243" r="12767" b="6387"/>
            <a:stretch/>
          </p:blipFill>
          <p:spPr bwMode="auto">
            <a:xfrm>
              <a:off x="7262330" y="1596162"/>
              <a:ext cx="1231265" cy="2875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4905E78-C431-4834-AB35-C8A31529F2A6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8" t="5941" r="6897" b="8269"/>
            <a:stretch/>
          </p:blipFill>
          <p:spPr bwMode="auto">
            <a:xfrm>
              <a:off x="8472264" y="1596162"/>
              <a:ext cx="3194050" cy="2875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37679CD-E82D-4A6A-B9A3-A48ED7095B48}"/>
              </a:ext>
            </a:extLst>
          </p:cNvPr>
          <p:cNvSpPr/>
          <p:nvPr/>
        </p:nvSpPr>
        <p:spPr>
          <a:xfrm>
            <a:off x="8047810" y="3256461"/>
            <a:ext cx="24096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Unmanaged Switch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79AEAB1-3C52-498D-841D-4D8ACE48C7DF}"/>
              </a:ext>
            </a:extLst>
          </p:cNvPr>
          <p:cNvSpPr/>
          <p:nvPr/>
        </p:nvSpPr>
        <p:spPr>
          <a:xfrm>
            <a:off x="8411633" y="5964269"/>
            <a:ext cx="20810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anaged Switch</a:t>
            </a:r>
          </a:p>
        </p:txBody>
      </p:sp>
      <p:sp>
        <p:nvSpPr>
          <p:cNvPr id="2" name="Rectangle 1"/>
          <p:cNvSpPr/>
          <p:nvPr/>
        </p:nvSpPr>
        <p:spPr>
          <a:xfrm>
            <a:off x="615204" y="1415533"/>
            <a:ext cx="6898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+mj-lt"/>
              </a:rPr>
              <a:t>Mengkonfigurasi</a:t>
            </a:r>
            <a:r>
              <a:rPr lang="en-US" sz="2400" b="1" dirty="0">
                <a:latin typeface="+mj-lt"/>
              </a:rPr>
              <a:t> Switch </a:t>
            </a:r>
            <a:r>
              <a:rPr lang="en-US" sz="2400" b="1" dirty="0" err="1">
                <a:latin typeface="+mj-lt"/>
              </a:rPr>
              <a:t>Pada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Jaringan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58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7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796" y="2132856"/>
            <a:ext cx="5184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Mata </a:t>
            </a:r>
            <a:r>
              <a:rPr lang="en-US" sz="2400" dirty="0" err="1"/>
              <a:t>Pelatihan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memfasilitasi</a:t>
            </a:r>
            <a:r>
              <a:rPr lang="en-US" sz="2400" dirty="0"/>
              <a:t> </a:t>
            </a:r>
            <a:r>
              <a:rPr lang="en-US" sz="2400" dirty="0" err="1"/>
              <a:t>pembentukan</a:t>
            </a:r>
            <a:r>
              <a:rPr lang="en-US" sz="2400" dirty="0"/>
              <a:t> </a:t>
            </a:r>
            <a:r>
              <a:rPr lang="en-US" sz="2400" dirty="0" err="1"/>
              <a:t>kompetensi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memasang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nirkabel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Materi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disampaikan</a:t>
            </a:r>
            <a:r>
              <a:rPr lang="en-US" sz="2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Spesifikasi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Nirkabel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Topologi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Nirkabel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Tahapan</a:t>
            </a:r>
            <a:r>
              <a:rPr lang="en-US" sz="2400" dirty="0"/>
              <a:t> </a:t>
            </a:r>
            <a:r>
              <a:rPr lang="en-US" sz="2400" dirty="0" err="1"/>
              <a:t>instalasi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Nirkabel</a:t>
            </a:r>
            <a:r>
              <a:rPr lang="en-US" sz="2400" dirty="0"/>
              <a:t> ( </a:t>
            </a:r>
            <a:r>
              <a:rPr lang="en-US" sz="2400" dirty="0" err="1"/>
              <a:t>Infrastruktur</a:t>
            </a:r>
            <a:r>
              <a:rPr lang="en-US" sz="2400" dirty="0"/>
              <a:t> 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6DC5CC8-F26E-4450-B7B8-F78AC62CA4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432" y="2256840"/>
            <a:ext cx="5292588" cy="32923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9332" y="1459468"/>
            <a:ext cx="6162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+mj-lt"/>
              </a:rPr>
              <a:t>Memasang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Jaringan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Nirkabel</a:t>
            </a:r>
            <a:r>
              <a:rPr lang="en-US" sz="2800" b="1" dirty="0"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581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            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8-9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400" y="1988840"/>
            <a:ext cx="10369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Materi</a:t>
            </a:r>
            <a:r>
              <a:rPr lang="en-US" sz="2000" dirty="0"/>
              <a:t>  </a:t>
            </a:r>
            <a:r>
              <a:rPr lang="en-US" sz="2000" dirty="0" err="1"/>
              <a:t>pertemuan</a:t>
            </a:r>
            <a:r>
              <a:rPr lang="en-US" sz="2000" dirty="0"/>
              <a:t> ini </a:t>
            </a:r>
            <a:r>
              <a:rPr lang="en-US" sz="2000" dirty="0" err="1"/>
              <a:t>memberi</a:t>
            </a:r>
            <a:r>
              <a:rPr lang="en-US" sz="2000" dirty="0"/>
              <a:t> </a:t>
            </a:r>
            <a:r>
              <a:rPr lang="en-US" sz="2000" dirty="0" err="1"/>
              <a:t>pengetahuan</a:t>
            </a:r>
            <a:r>
              <a:rPr lang="en-US" sz="2000" dirty="0"/>
              <a:t>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peserta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 untuk melakukan sebuah Routing, cara mengkonfigurasi Router, </a:t>
            </a:r>
            <a:r>
              <a:rPr lang="en-US" sz="2000" dirty="0" err="1"/>
              <a:t>menguji</a:t>
            </a:r>
            <a:r>
              <a:rPr lang="en-US" sz="2000" dirty="0"/>
              <a:t> koneksi antar Routing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mendokumentasikan</a:t>
            </a:r>
            <a:r>
              <a:rPr lang="en-US" sz="2000" dirty="0"/>
              <a:t> konfigurasi Routing pada sebuah Jaringan </a:t>
            </a:r>
            <a:r>
              <a:rPr lang="en-US" sz="2000" dirty="0" err="1"/>
              <a:t>Komputer</a:t>
            </a:r>
            <a:endParaRPr lang="en-US" sz="2000" dirty="0"/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Materi Yang akan </a:t>
            </a:r>
            <a:r>
              <a:rPr lang="en-US" sz="2000" dirty="0" err="1"/>
              <a:t>disampaikan</a:t>
            </a:r>
            <a:r>
              <a:rPr lang="en-US" sz="2000" dirty="0"/>
              <a:t>:</a:t>
            </a:r>
          </a:p>
          <a:p>
            <a:r>
              <a:rPr lang="en-US" sz="2000" dirty="0"/>
              <a:t>1.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endParaRPr lang="en-US" sz="2000" dirty="0"/>
          </a:p>
          <a:p>
            <a:r>
              <a:rPr lang="en-US" sz="2000" dirty="0"/>
              <a:t>2. </a:t>
            </a:r>
            <a:r>
              <a:rPr lang="en-US" sz="2000" dirty="0" err="1"/>
              <a:t>Pendahuluan</a:t>
            </a:r>
            <a:r>
              <a:rPr lang="en-US" sz="2000" dirty="0"/>
              <a:t> Routing</a:t>
            </a:r>
          </a:p>
          <a:p>
            <a:r>
              <a:rPr lang="en-US" sz="2000" dirty="0"/>
              <a:t>3. </a:t>
            </a:r>
            <a:r>
              <a:rPr lang="en-US" sz="2000" dirty="0" err="1"/>
              <a:t>Konfigurasi</a:t>
            </a:r>
            <a:r>
              <a:rPr lang="en-US" sz="2000" dirty="0"/>
              <a:t> Router</a:t>
            </a:r>
          </a:p>
          <a:p>
            <a:r>
              <a:rPr lang="en-US" sz="2000" dirty="0"/>
              <a:t>4. Uji </a:t>
            </a:r>
            <a:r>
              <a:rPr lang="en-US" sz="2000" dirty="0" err="1"/>
              <a:t>Koneksi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C9FECA7-EACD-4669-B11A-1D1E0259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4706652"/>
            <a:ext cx="6934801" cy="2034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95400" y="1584614"/>
            <a:ext cx="9252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400" b="1" dirty="0">
                <a:latin typeface="+mj-lt"/>
              </a:rPr>
              <a:t>Konfigurasi routing dalam satu autonomous system 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258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10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698" y="1459468"/>
            <a:ext cx="11162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+mj-lt"/>
              </a:rPr>
              <a:t>Mengkonfigurasi</a:t>
            </a:r>
            <a:r>
              <a:rPr lang="en-US" b="1" dirty="0">
                <a:latin typeface="+mj-lt"/>
              </a:rPr>
              <a:t> Routing </a:t>
            </a:r>
            <a:r>
              <a:rPr lang="en-US" b="1" dirty="0" err="1">
                <a:latin typeface="+mj-lt"/>
              </a:rPr>
              <a:t>Pada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Perangkat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Jaringan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Antar</a:t>
            </a:r>
            <a:r>
              <a:rPr lang="en-US" b="1" dirty="0">
                <a:latin typeface="+mj-lt"/>
              </a:rPr>
              <a:t> Autonomous System(AS):</a:t>
            </a:r>
            <a:endParaRPr lang="en-US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698" y="19257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disampaikan</a:t>
            </a:r>
            <a:r>
              <a:rPr lang="en-US" dirty="0"/>
              <a:t>:</a:t>
            </a:r>
          </a:p>
          <a:p>
            <a:r>
              <a:rPr lang="en-US" b="1" dirty="0"/>
              <a:t>1. </a:t>
            </a:r>
            <a:r>
              <a:rPr lang="en-US" b="1" dirty="0" err="1"/>
              <a:t>Konfigurasi</a:t>
            </a:r>
            <a:r>
              <a:rPr lang="en-US" b="1" dirty="0"/>
              <a:t> </a:t>
            </a:r>
            <a:r>
              <a:rPr lang="en-US" b="1" i="1" dirty="0"/>
              <a:t>router  </a:t>
            </a:r>
            <a:r>
              <a:rPr lang="en-US" b="1" dirty="0" err="1"/>
              <a:t>pada</a:t>
            </a:r>
            <a:r>
              <a:rPr lang="en-US" b="1" dirty="0"/>
              <a:t> </a:t>
            </a:r>
            <a:r>
              <a:rPr lang="en-US" b="1" i="1" dirty="0"/>
              <a:t>stub AS</a:t>
            </a:r>
          </a:p>
        </p:txBody>
      </p:sp>
      <p:sp>
        <p:nvSpPr>
          <p:cNvPr id="8" name="Rectangle 7"/>
          <p:cNvSpPr/>
          <p:nvPr/>
        </p:nvSpPr>
        <p:spPr>
          <a:xfrm>
            <a:off x="6429301" y="2202707"/>
            <a:ext cx="474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2. K</a:t>
            </a:r>
            <a:r>
              <a:rPr lang="id-ID" b="1" dirty="0"/>
              <a:t>onfigurasi </a:t>
            </a:r>
            <a:r>
              <a:rPr lang="id-ID" b="1" i="1" dirty="0"/>
              <a:t>router </a:t>
            </a:r>
            <a:r>
              <a:rPr lang="id-ID" b="1" dirty="0"/>
              <a:t>pada </a:t>
            </a:r>
            <a:r>
              <a:rPr lang="id-ID" b="1" i="1" dirty="0"/>
              <a:t>multi-home</a:t>
            </a:r>
            <a:r>
              <a:rPr lang="id-ID" b="1" dirty="0"/>
              <a:t> AS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41967" y="2808667"/>
            <a:ext cx="5686681" cy="3672408"/>
            <a:chOff x="6612889" y="836712"/>
            <a:chExt cx="5279944" cy="302433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2889" y="836712"/>
              <a:ext cx="5279944" cy="302433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 rot="1857271">
              <a:off x="9422133" y="2901443"/>
              <a:ext cx="720570" cy="135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rot="1807167">
              <a:off x="8520930" y="2194992"/>
              <a:ext cx="1128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</a:rPr>
                <a:t>20.20.20.21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9591377">
              <a:off x="8272389" y="1472311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</a:rPr>
                <a:t>10.10.10.9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5850502" y="2875163"/>
            <a:ext cx="2829467" cy="280831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67187" y="2819787"/>
            <a:ext cx="123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Multi-home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089584" y="3096699"/>
            <a:ext cx="1067543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35" y="4092688"/>
            <a:ext cx="4035856" cy="194711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74486" y="3142953"/>
            <a:ext cx="108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STUB Network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454606" y="3508136"/>
            <a:ext cx="576064" cy="4853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58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11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6721" y="1371628"/>
            <a:ext cx="10477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+mj-lt"/>
              </a:rPr>
              <a:t>Mengkonfigurasi</a:t>
            </a:r>
            <a:r>
              <a:rPr lang="en-US" b="1" dirty="0">
                <a:latin typeface="+mj-lt"/>
              </a:rPr>
              <a:t> Routing </a:t>
            </a:r>
            <a:r>
              <a:rPr lang="en-US" b="1" dirty="0" err="1">
                <a:latin typeface="+mj-lt"/>
              </a:rPr>
              <a:t>Pada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Perangkat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Jaringan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Antar</a:t>
            </a:r>
            <a:r>
              <a:rPr lang="en-US" b="1" dirty="0">
                <a:latin typeface="+mj-lt"/>
              </a:rPr>
              <a:t> Autonomous System</a:t>
            </a:r>
            <a:endParaRPr lang="en-US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2512" y="182880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/>
              <a:t>Materi</a:t>
            </a:r>
            <a:r>
              <a:rPr lang="en-US" sz="2000" b="1" dirty="0"/>
              <a:t> Yang </a:t>
            </a:r>
            <a:r>
              <a:rPr lang="en-US" sz="2000" b="1" dirty="0" err="1"/>
              <a:t>akan</a:t>
            </a:r>
            <a:r>
              <a:rPr lang="en-US" sz="2000" b="1" dirty="0"/>
              <a:t> </a:t>
            </a:r>
            <a:r>
              <a:rPr lang="en-US" sz="2000" b="1" dirty="0" err="1"/>
              <a:t>disampaikan</a:t>
            </a:r>
            <a:r>
              <a:rPr lang="en-US" sz="2000" b="1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972512" y="2348880"/>
            <a:ext cx="3984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3. K</a:t>
            </a:r>
            <a:r>
              <a:rPr lang="id-ID" b="1" dirty="0"/>
              <a:t>onfigurasi </a:t>
            </a:r>
            <a:r>
              <a:rPr lang="id-ID" b="1" i="1" dirty="0"/>
              <a:t>router </a:t>
            </a:r>
            <a:r>
              <a:rPr lang="id-ID" b="1" dirty="0"/>
              <a:t>pada </a:t>
            </a:r>
            <a:r>
              <a:rPr lang="id-ID" b="1" i="1" dirty="0"/>
              <a:t>core</a:t>
            </a:r>
            <a:r>
              <a:rPr lang="id-ID" b="1" dirty="0"/>
              <a:t> AS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3068960"/>
            <a:ext cx="7693819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12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7585" y="1436977"/>
            <a:ext cx="3877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+mj-lt"/>
              </a:rPr>
              <a:t>Tugas</a:t>
            </a:r>
            <a:r>
              <a:rPr lang="en-US" sz="2800" b="1" dirty="0">
                <a:latin typeface="+mj-lt"/>
              </a:rPr>
              <a:t> Project 1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	</a:t>
            </a:r>
            <a:endParaRPr lang="en-US" sz="28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1982" y="2132856"/>
            <a:ext cx="84910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400" b="1" dirty="0">
                <a:latin typeface="+mj-lt"/>
              </a:rPr>
              <a:t>Hasil yang hendak dicapai dari peserta: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2400" dirty="0">
                <a:latin typeface="+mj-lt"/>
              </a:rPr>
              <a:t>Dapat membuat desain jaringan komputer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2400" dirty="0">
                <a:latin typeface="+mj-lt"/>
              </a:rPr>
              <a:t>Dapat menjelaskan desainnya </a:t>
            </a:r>
          </a:p>
          <a:p>
            <a:pPr marL="342900" indent="-342900">
              <a:buFont typeface="+mj-lt"/>
              <a:buAutoNum type="arabicPeriod"/>
            </a:pPr>
            <a:r>
              <a:rPr lang="sv-SE" sz="2400" dirty="0">
                <a:latin typeface="+mj-lt"/>
              </a:rPr>
              <a:t>Dapat menuliskan alokasi IP address nya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6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13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5440" y="1459468"/>
            <a:ext cx="2993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+mj-lt"/>
              </a:rPr>
              <a:t>Tugas</a:t>
            </a:r>
            <a:r>
              <a:rPr lang="en-US" sz="2400" b="1" dirty="0">
                <a:latin typeface="+mj-lt"/>
              </a:rPr>
              <a:t> Project  2</a:t>
            </a:r>
            <a:endParaRPr lang="en-US" sz="2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5440" y="2132856"/>
            <a:ext cx="10441160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sv-SE" sz="2400" b="1" dirty="0">
                <a:latin typeface="+mj-lt"/>
              </a:rPr>
              <a:t>Hasil yang hendak dicapai dari peserta: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Memahami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hasil</a:t>
            </a:r>
            <a:r>
              <a:rPr lang="en-US" sz="2400" dirty="0">
                <a:latin typeface="+mj-lt"/>
              </a:rPr>
              <a:t> m</a:t>
            </a:r>
            <a:r>
              <a:rPr lang="id-ID" sz="2400" dirty="0">
                <a:latin typeface="+mj-lt"/>
              </a:rPr>
              <a:t>engumpulkan Kebutuhan Teknis Pengguna yang </a:t>
            </a:r>
            <a:r>
              <a:rPr lang="en-US" sz="2400" dirty="0">
                <a:latin typeface="+mj-lt"/>
              </a:rPr>
              <a:t>   </a:t>
            </a:r>
            <a:r>
              <a:rPr lang="id-ID" sz="2400" dirty="0">
                <a:latin typeface="+mj-lt"/>
              </a:rPr>
              <a:t>Menggunakan Jaringan</a:t>
            </a:r>
            <a:endParaRPr lang="en-US" sz="2400" dirty="0">
              <a:latin typeface="+mj-lt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Memahami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hasil</a:t>
            </a:r>
            <a:r>
              <a:rPr lang="en-US" sz="2400" dirty="0">
                <a:latin typeface="+mj-lt"/>
              </a:rPr>
              <a:t> m</a:t>
            </a:r>
            <a:r>
              <a:rPr lang="id-ID" sz="2400" dirty="0">
                <a:latin typeface="+mj-lt"/>
              </a:rPr>
              <a:t>engumpulkan Data Peralatan Jaringan Dengan Teknologi yang Sesuai</a:t>
            </a:r>
            <a:endParaRPr lang="en-US" sz="2400" dirty="0">
              <a:latin typeface="+mj-lt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 </a:t>
            </a:r>
            <a:r>
              <a:rPr lang="id-ID" sz="2400" dirty="0">
                <a:latin typeface="+mj-lt"/>
              </a:rPr>
              <a:t>Merancang Topologi Jaringan</a:t>
            </a:r>
            <a:endParaRPr lang="en-US" sz="2400" dirty="0">
              <a:latin typeface="+mj-lt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 </a:t>
            </a:r>
            <a:r>
              <a:rPr lang="id-ID" sz="2400" dirty="0">
                <a:latin typeface="+mj-lt"/>
              </a:rPr>
              <a:t>Merancang Pengalamatan Jaringa</a:t>
            </a:r>
            <a:r>
              <a:rPr lang="en-US" sz="2400" dirty="0">
                <a:latin typeface="+mj-lt"/>
              </a:rPr>
              <a:t>n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</a:t>
            </a:r>
            <a:r>
              <a:rPr lang="id-ID" sz="2400" dirty="0">
                <a:latin typeface="+mj-lt"/>
              </a:rPr>
              <a:t>Menentukan Spesifikasi Perangkat Jaringan</a:t>
            </a:r>
            <a:endParaRPr lang="en-US" sz="2400" dirty="0">
              <a:latin typeface="+mj-lt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Menyiapkan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Kebutuhan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perangkat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jaringan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60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110771"/>
            <a:ext cx="16337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Arial" pitchFamily="34" charset="0"/>
                <a:cs typeface="Arial" pitchFamily="34" charset="0"/>
              </a:rPr>
              <a:t>	</a:t>
            </a: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Arial" pitchFamily="34" charset="0"/>
                <a:cs typeface="Arial" pitchFamily="34" charset="0"/>
              </a:rPr>
              <a:t>	</a:t>
            </a: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14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459468"/>
            <a:ext cx="2887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+mj-lt"/>
              </a:rPr>
              <a:t>Tugas</a:t>
            </a:r>
            <a:r>
              <a:rPr lang="en-US" sz="2400" b="1" dirty="0">
                <a:latin typeface="+mj-lt"/>
              </a:rPr>
              <a:t> Project 3</a:t>
            </a:r>
            <a:endParaRPr lang="en-US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440" y="2132856"/>
            <a:ext cx="10873208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sv-SE" sz="2400" b="1" dirty="0">
                <a:latin typeface="+mj-lt"/>
              </a:rPr>
              <a:t>Hasil yang hendak dicapai dari peserta: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Membuat</a:t>
            </a:r>
            <a:r>
              <a:rPr lang="en-US" sz="2400" dirty="0">
                <a:latin typeface="+mj-lt"/>
              </a:rPr>
              <a:t> Configuration IP Route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mendesain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topologi</a:t>
            </a:r>
            <a:endParaRPr lang="en-US" sz="2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latin typeface="+mj-lt"/>
              </a:rPr>
              <a:t>Dapat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merubah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nama</a:t>
            </a:r>
            <a:r>
              <a:rPr lang="en-GB" sz="2400" dirty="0">
                <a:latin typeface="+mj-lt"/>
              </a:rPr>
              <a:t> device Router</a:t>
            </a:r>
            <a:endParaRPr lang="en-US" sz="2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membuat</a:t>
            </a:r>
            <a:r>
              <a:rPr lang="en-US" sz="2400" dirty="0">
                <a:latin typeface="+mj-lt"/>
              </a:rPr>
              <a:t> banner </a:t>
            </a:r>
            <a:r>
              <a:rPr lang="en-US" sz="2400" dirty="0" err="1">
                <a:latin typeface="+mj-lt"/>
              </a:rPr>
              <a:t>pada</a:t>
            </a:r>
            <a:r>
              <a:rPr lang="en-US" sz="2400" dirty="0">
                <a:latin typeface="+mj-lt"/>
              </a:rPr>
              <a:t> Router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GB" sz="2400" dirty="0" err="1">
                <a:latin typeface="+mj-lt"/>
              </a:rPr>
              <a:t>Dapat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membuat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hubungan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setiap</a:t>
            </a:r>
            <a:r>
              <a:rPr lang="en-GB" sz="2400" dirty="0">
                <a:latin typeface="+mj-lt"/>
              </a:rPr>
              <a:t> Router </a:t>
            </a:r>
            <a:r>
              <a:rPr lang="en-GB" sz="2400" dirty="0" err="1">
                <a:latin typeface="+mj-lt"/>
              </a:rPr>
              <a:t>menggunakan</a:t>
            </a:r>
            <a:r>
              <a:rPr lang="en-GB" sz="2400" dirty="0">
                <a:latin typeface="+mj-lt"/>
              </a:rPr>
              <a:t> IP Router.</a:t>
            </a:r>
            <a:endParaRPr lang="en-US" sz="2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latin typeface="+mj-lt"/>
              </a:rPr>
              <a:t>Dapat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menguji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koneksi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setiap</a:t>
            </a:r>
            <a:r>
              <a:rPr lang="en-GB" sz="2400" dirty="0">
                <a:latin typeface="+mj-lt"/>
              </a:rPr>
              <a:t> client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6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7763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35100" algn="l"/>
              </a:tabLst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P Simplified" charset="0"/>
                <a:ea typeface="Arial" pitchFamily="34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Penjelasan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Rencana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Pertemuan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15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459468"/>
            <a:ext cx="3339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+mj-lt"/>
              </a:rPr>
              <a:t>Tugas</a:t>
            </a:r>
            <a:r>
              <a:rPr lang="en-US" sz="2800" b="1" dirty="0">
                <a:latin typeface="+mj-lt"/>
              </a:rPr>
              <a:t> Project 4</a:t>
            </a:r>
            <a:endParaRPr lang="en-US" sz="28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7546" y="2204864"/>
            <a:ext cx="10423046" cy="37816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sv-SE" sz="2400" b="1" dirty="0">
                <a:latin typeface="+mj-lt"/>
              </a:rPr>
              <a:t>Hasil yang hendak dicapai dari peserta:</a:t>
            </a:r>
          </a:p>
          <a:p>
            <a:pPr marL="457200" indent="-4572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sv-SE" sz="2400" dirty="0">
                <a:latin typeface="+mj-lt"/>
              </a:rPr>
              <a:t>Dapat menghitung IP masing-masing Divisi</a:t>
            </a:r>
          </a:p>
          <a:p>
            <a:pPr marL="457200" indent="-4572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sv-SE" sz="2400" dirty="0"/>
              <a:t>Dapat menghitung IP WAN/dari Router Ke Router (2 HOST)</a:t>
            </a:r>
          </a:p>
          <a:p>
            <a:pPr marL="457200" indent="-4572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sv-SE" sz="2400" dirty="0"/>
              <a:t>Dapat mendesain jaringan dengan Cisco Packet Tracer</a:t>
            </a:r>
          </a:p>
          <a:p>
            <a:pPr marL="457200" indent="-4572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sv-SE" sz="2400" dirty="0"/>
              <a:t>Dapat mengkonfigurasi OSPF dengan CLI masing-masing Router Divisi</a:t>
            </a:r>
          </a:p>
          <a:p>
            <a:pPr marL="457200" indent="-4572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sv-SE" sz="2400" dirty="0"/>
              <a:t>Dapat mensetting IP pada setiap komputer</a:t>
            </a: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itchFamily="2" charset="2"/>
              <a:buChar char="q"/>
            </a:pPr>
            <a:endParaRPr lang="sv-SE" sz="2400" b="1" dirty="0">
              <a:latin typeface="+mj-lt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itchFamily="2" charset="2"/>
              <a:buChar char="q"/>
            </a:pPr>
            <a:endParaRPr lang="sv-SE" sz="2400" b="1" dirty="0">
              <a:latin typeface="+mj-lt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03952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PENGENALAN		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	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5440" y="1310632"/>
            <a:ext cx="10513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 err="1">
                <a:latin typeface="+mn-lt"/>
              </a:rPr>
              <a:t>Materi</a:t>
            </a:r>
            <a:r>
              <a:rPr lang="en-US" sz="2400" dirty="0">
                <a:latin typeface="+mn-lt"/>
              </a:rPr>
              <a:t> Yang </a:t>
            </a:r>
            <a:r>
              <a:rPr lang="en-US" sz="2400" dirty="0" err="1">
                <a:latin typeface="+mn-lt"/>
              </a:rPr>
              <a:t>akan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disampaikan</a:t>
            </a:r>
            <a:r>
              <a:rPr lang="en-US" sz="2400" dirty="0">
                <a:latin typeface="+mn-lt"/>
              </a:rPr>
              <a:t>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Pengenalan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Skema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Uji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Kompetensi</a:t>
            </a:r>
            <a:r>
              <a:rPr lang="en-US" sz="2400" dirty="0">
                <a:latin typeface="+mn-lt"/>
              </a:rPr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Penjelasan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Rencana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Pembelajaran</a:t>
            </a:r>
            <a:r>
              <a:rPr lang="en-US" sz="2400" dirty="0">
                <a:latin typeface="+mn-lt"/>
              </a:rPr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>
                <a:latin typeface="+mn-lt"/>
              </a:rPr>
              <a:t>Pengenalan</a:t>
            </a:r>
            <a:r>
              <a:rPr lang="en-US" sz="2400" dirty="0">
                <a:latin typeface="+mn-lt"/>
              </a:rPr>
              <a:t> Simulator </a:t>
            </a:r>
            <a:r>
              <a:rPr lang="id-ID" sz="2400" dirty="0">
                <a:latin typeface="+mn-lt"/>
              </a:rPr>
              <a:t>Jaringan</a:t>
            </a:r>
            <a:endParaRPr lang="en-US" sz="24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+mn-lt"/>
              </a:rPr>
              <a:t>Review </a:t>
            </a:r>
            <a:r>
              <a:rPr lang="en-US" sz="2400" dirty="0" err="1">
                <a:latin typeface="+mn-lt"/>
              </a:rPr>
              <a:t>syarat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pengetahuan</a:t>
            </a:r>
            <a:r>
              <a:rPr lang="en-US" sz="2400" dirty="0">
                <a:latin typeface="+mn-lt"/>
              </a:rPr>
              <a:t>, skill yang </a:t>
            </a:r>
            <a:r>
              <a:rPr lang="en-US" sz="2400" dirty="0" err="1">
                <a:latin typeface="+mn-lt"/>
              </a:rPr>
              <a:t>dibutuhkan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serta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penguasaan</a:t>
            </a:r>
            <a:r>
              <a:rPr lang="en-US" sz="2400" dirty="0">
                <a:latin typeface="+mn-lt"/>
              </a:rPr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846829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Pengenalan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Simulator </a:t>
            </a:r>
            <a:r>
              <a:rPr lang="id-ID" sz="2400" b="1" dirty="0">
                <a:solidFill>
                  <a:schemeClr val="bg1"/>
                </a:solidFill>
                <a:latin typeface="+mj-lt"/>
              </a:rPr>
              <a:t>Jaringan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0248" y="1484784"/>
            <a:ext cx="10720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+mn-lt"/>
              </a:rPr>
              <a:t>Packet Tracer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adalah</a:t>
            </a:r>
            <a:r>
              <a:rPr lang="en-US" dirty="0">
                <a:latin typeface="+mn-lt"/>
              </a:rPr>
              <a:t> simulator </a:t>
            </a:r>
            <a:r>
              <a:rPr lang="en-US" dirty="0" err="1">
                <a:latin typeface="+mn-lt"/>
              </a:rPr>
              <a:t>alat-alat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jaringan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latin typeface="+mn-lt"/>
              </a:rPr>
              <a:t>Cisco</a:t>
            </a:r>
            <a:r>
              <a:rPr lang="en-US" dirty="0">
                <a:latin typeface="+mn-lt"/>
              </a:rPr>
              <a:t> yang </a:t>
            </a:r>
            <a:r>
              <a:rPr lang="en-US" dirty="0" err="1">
                <a:latin typeface="+mn-lt"/>
              </a:rPr>
              <a:t>sering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digunakan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sebagai</a:t>
            </a:r>
            <a:r>
              <a:rPr lang="en-US" dirty="0">
                <a:latin typeface="+mn-lt"/>
              </a:rPr>
              <a:t> media </a:t>
            </a:r>
            <a:r>
              <a:rPr lang="en-US" dirty="0" err="1">
                <a:latin typeface="+mn-lt"/>
              </a:rPr>
              <a:t>pembelajaran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pelatihan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dan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juga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dalam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bidang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penelitian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simulasi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jaringan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komputer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911424" y="2505670"/>
            <a:ext cx="10585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+mn-lt"/>
              </a:rPr>
              <a:t>GNS3</a:t>
            </a:r>
            <a:r>
              <a:rPr lang="en-US" dirty="0">
                <a:latin typeface="+mn-lt"/>
              </a:rPr>
              <a:t> (</a:t>
            </a:r>
            <a:r>
              <a:rPr lang="en-US" b="1" dirty="0">
                <a:latin typeface="+mn-lt"/>
              </a:rPr>
              <a:t>Graphic Network Simulator</a:t>
            </a:r>
            <a:r>
              <a:rPr lang="en-US" dirty="0">
                <a:latin typeface="+mn-lt"/>
              </a:rPr>
              <a:t>) </a:t>
            </a:r>
            <a:r>
              <a:rPr lang="en-US" dirty="0" err="1">
                <a:latin typeface="+mn-lt"/>
              </a:rPr>
              <a:t>adalah</a:t>
            </a:r>
            <a:r>
              <a:rPr lang="en-US" dirty="0">
                <a:latin typeface="+mn-lt"/>
              </a:rPr>
              <a:t> software </a:t>
            </a:r>
            <a:r>
              <a:rPr lang="en-US" dirty="0" err="1">
                <a:latin typeface="+mn-lt"/>
              </a:rPr>
              <a:t>simulasi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jaringan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komputer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berbasis</a:t>
            </a:r>
            <a:r>
              <a:rPr lang="en-US" dirty="0">
                <a:latin typeface="+mn-lt"/>
              </a:rPr>
              <a:t> GUI yang </a:t>
            </a:r>
            <a:r>
              <a:rPr lang="en-US" dirty="0" err="1">
                <a:latin typeface="+mn-lt"/>
              </a:rPr>
              <a:t>mirip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dengan</a:t>
            </a:r>
            <a:r>
              <a:rPr lang="en-US" dirty="0">
                <a:latin typeface="+mn-lt"/>
              </a:rPr>
              <a:t> Cisco Packet Tracer.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924821" y="3429000"/>
            <a:ext cx="11003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Download Cisco Packet Tracer 7.2.1 &amp; GNS3 https://www.packettracernetwork.com/download/download-packet-tracer.htm</a:t>
            </a:r>
            <a:r>
              <a:rPr lang="en-US" b="1" dirty="0"/>
              <a:t>l</a:t>
            </a:r>
          </a:p>
        </p:txBody>
      </p:sp>
      <p:sp>
        <p:nvSpPr>
          <p:cNvPr id="7" name="Rectangle 6"/>
          <p:cNvSpPr/>
          <p:nvPr/>
        </p:nvSpPr>
        <p:spPr>
          <a:xfrm>
            <a:off x="911424" y="4077072"/>
            <a:ext cx="107291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Download Packet Tracer For Windows and Linux</a:t>
            </a:r>
          </a:p>
          <a:p>
            <a:r>
              <a:rPr lang="en-US" dirty="0">
                <a:latin typeface="+mn-lt"/>
              </a:rPr>
              <a:t>https://www.computernetworkingnotes.com/ccna-study-guide/download-packet-tracer-for-windows-and-linux.html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911424" y="5157192"/>
            <a:ext cx="107291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  <a:hlinkClick r:id="rId3"/>
              </a:rPr>
              <a:t>Download GNS3 v2.2.0b2 for Windows</a:t>
            </a:r>
            <a:r>
              <a:rPr lang="en-US" b="1" dirty="0">
                <a:latin typeface="+mn-lt"/>
              </a:rPr>
              <a:t/>
            </a:r>
            <a:br>
              <a:rPr lang="en-US" b="1" dirty="0">
                <a:latin typeface="+mn-lt"/>
              </a:rPr>
            </a:br>
            <a:r>
              <a:rPr lang="en-US" dirty="0">
                <a:latin typeface="+mn-lt"/>
              </a:rPr>
              <a:t>https://github.com/GNS3/gns3-gui/releases/download/v2.2.0b2/GNS3-2.2.0b2-all-in-one.exe</a:t>
            </a:r>
          </a:p>
        </p:txBody>
      </p:sp>
    </p:spTree>
    <p:extLst>
      <p:ext uri="{BB962C8B-B14F-4D97-AF65-F5344CB8AC3E}">
        <p14:creationId xmlns:p14="http://schemas.microsoft.com/office/powerpoint/2010/main" val="3389565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Pengenalan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Simulator </a:t>
            </a:r>
            <a:r>
              <a:rPr lang="id-ID" sz="2400" b="1" dirty="0">
                <a:solidFill>
                  <a:schemeClr val="bg1"/>
                </a:solidFill>
                <a:latin typeface="+mj-lt"/>
              </a:rPr>
              <a:t>Jaringan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https://i0.wp.com/getintopc.com/wp-content/uploads/2015/07/Cisco-Packet-Tracer-6.2-Latest-Version-Download.jpg?resize=696%2C56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472877"/>
            <a:ext cx="6629400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783569" y="1472877"/>
            <a:ext cx="37444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Cisco Packet Tracer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tool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tool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pada device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aslinya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menghemat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. </a:t>
            </a:r>
            <a:r>
              <a:rPr lang="en-US" dirty="0" err="1"/>
              <a:t>Tetapi</a:t>
            </a:r>
            <a:r>
              <a:rPr lang="en-US" dirty="0"/>
              <a:t>, tool </a:t>
            </a:r>
            <a:r>
              <a:rPr lang="en-US" dirty="0" err="1"/>
              <a:t>ini</a:t>
            </a:r>
            <a:r>
              <a:rPr lang="en-US" dirty="0"/>
              <a:t> pun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kekurangannya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pada </a:t>
            </a:r>
            <a:r>
              <a:rPr lang="en-US" dirty="0" err="1"/>
              <a:t>beberapa</a:t>
            </a:r>
            <a:r>
              <a:rPr lang="en-US" dirty="0"/>
              <a:t> device </a:t>
            </a:r>
            <a:r>
              <a:rPr lang="en-US" dirty="0" err="1"/>
              <a:t>dihilangkan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pengurangan</a:t>
            </a:r>
            <a:r>
              <a:rPr lang="en-US" dirty="0"/>
              <a:t> command pada Cisco IOS.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975" y="5774104"/>
            <a:ext cx="11620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https://safe2url.blogspot.com/p/load.html?url=aHR0cDovL2Zlc3R5eS5jb20vcTNHbzRj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32 bit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7795" y="6143436"/>
            <a:ext cx="1132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https://safe2url.blogspot.com/p/load.html?url=aHR0cDovL2Zlc3R5eS5jb20vcTNHbzVG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64 bit</a:t>
            </a:r>
          </a:p>
        </p:txBody>
      </p:sp>
    </p:spTree>
    <p:extLst>
      <p:ext uri="{BB962C8B-B14F-4D97-AF65-F5344CB8AC3E}">
        <p14:creationId xmlns:p14="http://schemas.microsoft.com/office/powerpoint/2010/main" val="1263090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i0.wp.com/gns3.com/api/v2/assets/photo/566ba562fd9a031fedc91b48/gns3_top_01.jpg?resize=696%2C391&amp;ssl=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1548348"/>
            <a:ext cx="6629400" cy="45449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95400" y="1568717"/>
            <a:ext cx="41764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Pada </a:t>
            </a:r>
            <a:r>
              <a:rPr lang="en-US" b="1" dirty="0"/>
              <a:t>GNS3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komplek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operating system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Cisco, Juniper, </a:t>
            </a:r>
            <a:r>
              <a:rPr lang="en-US" dirty="0" err="1"/>
              <a:t>Mikrotik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mengkonfigurasi</a:t>
            </a:r>
            <a:r>
              <a:rPr lang="en-US" dirty="0"/>
              <a:t> router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di Cisco Packet Tracer.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hebatnya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,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dikoneksikan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di lab virtual.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400" y="6325287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https://safe2url.blogspot.com/p/load.html?url=aHR0cDovL2Zlc3R5eS5jb20vcTNHbzY2</a:t>
            </a:r>
          </a:p>
        </p:txBody>
      </p:sp>
      <p:sp>
        <p:nvSpPr>
          <p:cNvPr id="7" name="Rectangle 6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Pengenalan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Simulator </a:t>
            </a:r>
            <a:r>
              <a:rPr lang="id-ID" sz="2400" b="1" dirty="0">
                <a:solidFill>
                  <a:schemeClr val="bg1"/>
                </a:solidFill>
                <a:latin typeface="+mj-lt"/>
              </a:rPr>
              <a:t>Jaringan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6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Review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Syarat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Pengetahuan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, Skill Yang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Dibutuhkan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Serta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Penguasaan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	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4036" y="1342216"/>
            <a:ext cx="55559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d-ID" b="1" dirty="0"/>
              <a:t>Pendidikan/Kompetensi :</a:t>
            </a:r>
            <a:endParaRPr lang="en-US" sz="1600" b="1" dirty="0"/>
          </a:p>
          <a:p>
            <a:pPr lvl="1"/>
            <a:r>
              <a:rPr lang="id-ID" dirty="0"/>
              <a:t>Minimal lulusan SMK/SMA sederajat bidang Teknologi Informasi dan Komunikasi, atau</a:t>
            </a:r>
            <a:endParaRPr lang="en-US" sz="1600" dirty="0"/>
          </a:p>
          <a:p>
            <a:pPr lvl="1"/>
            <a:r>
              <a:rPr lang="id-ID" dirty="0"/>
              <a:t>memiliki kompetensi pada sub bidang Jaringan dan Infrastruktur dengan jenjang KKNI minimal 2</a:t>
            </a:r>
            <a:r>
              <a:rPr lang="en-US" dirty="0"/>
              <a:t>.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51384" y="3373541"/>
            <a:ext cx="56886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Warga</a:t>
            </a:r>
            <a:r>
              <a:rPr lang="en-US" dirty="0"/>
              <a:t> Negara Indonesia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Usia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 29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mendaftar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Lulus </a:t>
            </a:r>
            <a:r>
              <a:rPr lang="en-US" dirty="0" err="1"/>
              <a:t>Pendidikan</a:t>
            </a:r>
            <a:r>
              <a:rPr lang="en-US" dirty="0"/>
              <a:t> SMK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/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Lolos </a:t>
            </a:r>
            <a:r>
              <a:rPr lang="en-US" dirty="0" err="1"/>
              <a:t>Seleksi</a:t>
            </a:r>
            <a:r>
              <a:rPr lang="en-US" dirty="0"/>
              <a:t> </a:t>
            </a:r>
            <a:r>
              <a:rPr lang="en-US" dirty="0" err="1"/>
              <a:t>Administrasi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Substan</a:t>
            </a:r>
            <a:r>
              <a:rPr lang="id-ID" dirty="0"/>
              <a:t>si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79976" y="1665381"/>
            <a:ext cx="61926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Laptop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RAM minimal 2 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32/64-bit processor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Operating System Windows 7,8,10, Linux, </a:t>
            </a:r>
            <a:r>
              <a:rPr lang="en-US" dirty="0" err="1"/>
              <a:t>atau</a:t>
            </a:r>
            <a:r>
              <a:rPr lang="en-US" dirty="0"/>
              <a:t> MAC OSX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Konektivitas</a:t>
            </a:r>
            <a:r>
              <a:rPr lang="en-US" dirty="0"/>
              <a:t> RJ45 Port / </a:t>
            </a:r>
            <a:r>
              <a:rPr lang="en-US" dirty="0" err="1"/>
              <a:t>WiFi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Memiliki</a:t>
            </a:r>
            <a:r>
              <a:rPr lang="en-US" dirty="0"/>
              <a:t> webcam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Akses</a:t>
            </a:r>
            <a:r>
              <a:rPr lang="en-US" dirty="0"/>
              <a:t> Internet Dedicated 126 kbps per </a:t>
            </a:r>
            <a:r>
              <a:rPr lang="en-US" dirty="0" err="1"/>
              <a:t>peserta</a:t>
            </a:r>
            <a:r>
              <a:rPr lang="en-US" dirty="0"/>
              <a:t> per </a:t>
            </a:r>
            <a:r>
              <a:rPr lang="en-US" dirty="0" err="1"/>
              <a:t>perangkat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79976" y="1328045"/>
            <a:ext cx="5442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Persyaratan</a:t>
            </a:r>
            <a:r>
              <a:rPr lang="en-US" b="1" dirty="0"/>
              <a:t> </a:t>
            </a:r>
            <a:r>
              <a:rPr lang="en-US" b="1" dirty="0" err="1"/>
              <a:t>Sarana</a:t>
            </a:r>
            <a:r>
              <a:rPr lang="en-US" b="1" dirty="0"/>
              <a:t> yang </a:t>
            </a:r>
            <a:r>
              <a:rPr lang="en-US" b="1" dirty="0" err="1"/>
              <a:t>Harus</a:t>
            </a:r>
            <a:r>
              <a:rPr lang="en-US" b="1" dirty="0"/>
              <a:t> </a:t>
            </a:r>
            <a:r>
              <a:rPr lang="en-US" b="1" dirty="0" err="1"/>
              <a:t>Dimiliki</a:t>
            </a:r>
            <a:r>
              <a:rPr lang="en-US" b="1" dirty="0"/>
              <a:t> </a:t>
            </a:r>
            <a:r>
              <a:rPr lang="en-US" b="1" dirty="0" err="1"/>
              <a:t>Peserta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324036" y="2993474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Persyaratan</a:t>
            </a:r>
            <a:r>
              <a:rPr lang="en-US" b="1" dirty="0"/>
              <a:t> </a:t>
            </a:r>
            <a:r>
              <a:rPr lang="en-US" b="1" dirty="0" err="1"/>
              <a:t>Peserta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412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7408" y="1225689"/>
            <a:ext cx="105851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+mn-lt"/>
              </a:rPr>
              <a:t>Disusun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dan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diedit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oleh</a:t>
            </a:r>
            <a:r>
              <a:rPr lang="en-US" b="1" dirty="0" smtClean="0">
                <a:latin typeface="+mn-lt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  <a:latin typeface="+mn-lt"/>
              </a:rPr>
              <a:t>Ir.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Siswanto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, M.M,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M.Kom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Universitas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Budi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Luhur</a:t>
            </a:r>
            <a:r>
              <a:rPr lang="en-US" b="1" smtClean="0">
                <a:solidFill>
                  <a:srgbClr val="000000"/>
                </a:solidFill>
                <a:latin typeface="+mn-lt"/>
              </a:rPr>
              <a:t> Jakarta /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IAII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Hariyono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Kasiman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, S.T ( PT.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Elnusa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Tbk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. Jakarta /IAII )</a:t>
            </a:r>
          </a:p>
          <a:p>
            <a:r>
              <a:rPr lang="en-US" b="1" dirty="0" err="1" smtClean="0">
                <a:latin typeface="+mn-lt"/>
              </a:rPr>
              <a:t>Kontributor</a:t>
            </a:r>
            <a:r>
              <a:rPr lang="en-US" b="1" dirty="0" smtClean="0">
                <a:latin typeface="+mn-lt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  <a:latin typeface="+mn-lt"/>
              </a:rPr>
              <a:t>Ferry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Fachrizal.ST.,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Medan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Alde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Alanda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S.Kom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MT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Padang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Wendhi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Yuniarto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Pontianak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Nikson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Fallo,ST.,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M.Eng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Kupang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Irmawati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S.T., M.T.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Ujung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Pandang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Fachroni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Abi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Murad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S.Kom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.,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Jakarta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Indarto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S.T., M.Cs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Sriwijaya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Setiadi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Rachmat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Bandung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I Nyoman Gede Arya Astawa, ST., M.Kom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Bali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 smtClean="0">
                <a:solidFill>
                  <a:srgbClr val="000000"/>
                </a:solidFill>
                <a:latin typeface="+mn-lt"/>
              </a:rPr>
              <a:t> Ari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Sriyanto Nugroho, ST., MT. MSc.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Semarang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Idris Winarno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Elektronik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Surabaya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Arief Prasetyo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Malang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Bekti Maryuni Susanto, S.Pd.T, M.Kom (Politeknik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Jember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Moh. Dimyati Ayatullah,S.T.,S.Kom (Politeknik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Banyuwangi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Mulyanto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Samarinda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Anristus Polii, SST.,MT (Politeknik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Manado )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7408" y="76402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TIM PENYUSUN</a:t>
            </a:r>
            <a:endParaRPr lang="en-US"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3075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chemeClr val="bg1"/>
                </a:solidFill>
                <a:latin typeface="+mj-lt"/>
              </a:rPr>
              <a:t>Spesifikasi Perangkat Jaringan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en-US" sz="6000" dirty="0" err="1"/>
              <a:t>Terima</a:t>
            </a:r>
            <a:r>
              <a:rPr lang="en-US" sz="6000" dirty="0"/>
              <a:t> </a:t>
            </a:r>
            <a:r>
              <a:rPr lang="en-US" sz="6000" dirty="0" err="1"/>
              <a:t>Kasih</a:t>
            </a:r>
            <a:endParaRPr lang="id-ID" sz="6000" dirty="0"/>
          </a:p>
        </p:txBody>
      </p:sp>
    </p:spTree>
    <p:extLst>
      <p:ext uri="{BB962C8B-B14F-4D97-AF65-F5344CB8AC3E}">
        <p14:creationId xmlns:p14="http://schemas.microsoft.com/office/powerpoint/2010/main" val="415289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Pengenalan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Skema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Uji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Kompetensi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5" t="9553" r="6483" b="15187"/>
          <a:stretch/>
        </p:blipFill>
        <p:spPr bwMode="auto">
          <a:xfrm>
            <a:off x="193814" y="1484784"/>
            <a:ext cx="11806842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30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Pengenalan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Skema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Uji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Kompetensi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408" y="2413337"/>
            <a:ext cx="112332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algn="just">
              <a:buFont typeface="+mj-lt"/>
              <a:buAutoNum type="arabicPeriod"/>
              <a:tabLst>
                <a:tab pos="3767138" algn="l"/>
              </a:tabLst>
            </a:pPr>
            <a:r>
              <a:rPr lang="en-US" sz="2800" dirty="0">
                <a:latin typeface="+mn-lt"/>
              </a:rPr>
              <a:t>J.611000.004.01	</a:t>
            </a:r>
            <a:r>
              <a:rPr lang="en-US" sz="2800" dirty="0" err="1">
                <a:latin typeface="+mn-lt"/>
              </a:rPr>
              <a:t>Merancang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pengalamatan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jaringan</a:t>
            </a:r>
            <a:r>
              <a:rPr lang="en-US" sz="2800" dirty="0">
                <a:latin typeface="+mn-lt"/>
              </a:rPr>
              <a:t> </a:t>
            </a:r>
          </a:p>
          <a:p>
            <a:pPr marL="514350" lvl="0" indent="-514350" algn="just">
              <a:buFont typeface="+mj-lt"/>
              <a:buAutoNum type="arabicPeriod"/>
              <a:tabLst>
                <a:tab pos="3767138" algn="l"/>
              </a:tabLst>
            </a:pPr>
            <a:r>
              <a:rPr lang="en-US" sz="2800" dirty="0">
                <a:latin typeface="+mn-lt"/>
              </a:rPr>
              <a:t>J.611000.010.02	</a:t>
            </a:r>
            <a:r>
              <a:rPr lang="en-US" sz="2800" dirty="0" err="1">
                <a:latin typeface="+mn-lt"/>
              </a:rPr>
              <a:t>Memasang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jaringan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nirkabel</a:t>
            </a:r>
            <a:r>
              <a:rPr lang="en-US" sz="2800" dirty="0">
                <a:latin typeface="+mn-lt"/>
              </a:rPr>
              <a:t> </a:t>
            </a:r>
          </a:p>
          <a:p>
            <a:pPr marL="514350" lvl="0" indent="-514350" algn="just">
              <a:buFont typeface="+mj-lt"/>
              <a:buAutoNum type="arabicPeriod"/>
              <a:tabLst>
                <a:tab pos="3767138" algn="l"/>
              </a:tabLst>
            </a:pPr>
            <a:r>
              <a:rPr lang="en-US" sz="2800" dirty="0">
                <a:latin typeface="+mn-lt"/>
              </a:rPr>
              <a:t>J.611000.012.02	</a:t>
            </a:r>
            <a:r>
              <a:rPr lang="en-US" sz="2800" dirty="0" err="1">
                <a:latin typeface="+mn-lt"/>
              </a:rPr>
              <a:t>Mengkonfigurasi</a:t>
            </a:r>
            <a:r>
              <a:rPr lang="en-US" sz="2800" dirty="0">
                <a:latin typeface="+mn-lt"/>
              </a:rPr>
              <a:t> switch pada </a:t>
            </a:r>
            <a:r>
              <a:rPr lang="en-US" sz="2800" dirty="0" err="1">
                <a:latin typeface="+mn-lt"/>
              </a:rPr>
              <a:t>jaringan</a:t>
            </a:r>
            <a:r>
              <a:rPr lang="en-US" sz="2800" dirty="0">
                <a:latin typeface="+mn-lt"/>
              </a:rPr>
              <a:t> </a:t>
            </a:r>
          </a:p>
          <a:p>
            <a:pPr marL="514350" lvl="0" indent="-514350" algn="just">
              <a:buFont typeface="+mj-lt"/>
              <a:buAutoNum type="arabicPeriod"/>
              <a:tabLst>
                <a:tab pos="3767138" algn="l"/>
              </a:tabLst>
            </a:pPr>
            <a:r>
              <a:rPr lang="en-US" sz="2800" dirty="0">
                <a:latin typeface="+mn-lt"/>
              </a:rPr>
              <a:t>J.611000.013.02	</a:t>
            </a:r>
            <a:r>
              <a:rPr lang="en-US" sz="2800" dirty="0" err="1">
                <a:latin typeface="+mn-lt"/>
              </a:rPr>
              <a:t>Mengkonfigurasi</a:t>
            </a:r>
            <a:r>
              <a:rPr lang="en-US" sz="2800" dirty="0">
                <a:latin typeface="+mn-lt"/>
              </a:rPr>
              <a:t> routing pada 	</a:t>
            </a:r>
            <a:r>
              <a:rPr lang="en-US" sz="2800" dirty="0" err="1">
                <a:latin typeface="+mn-lt"/>
              </a:rPr>
              <a:t>perangkat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jaringan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dalam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satu</a:t>
            </a:r>
            <a:r>
              <a:rPr lang="en-US" sz="2800" dirty="0">
                <a:latin typeface="+mn-lt"/>
              </a:rPr>
              <a:t> 	autonomous system </a:t>
            </a:r>
          </a:p>
          <a:p>
            <a:pPr marL="514350" indent="-514350" algn="just">
              <a:buFont typeface="+mj-lt"/>
              <a:buAutoNum type="arabicPeriod"/>
              <a:tabLst>
                <a:tab pos="3767138" algn="l"/>
              </a:tabLst>
            </a:pPr>
            <a:r>
              <a:rPr lang="en-US" sz="2800" dirty="0">
                <a:latin typeface="+mn-lt"/>
              </a:rPr>
              <a:t>J.611000.014.02	</a:t>
            </a:r>
            <a:r>
              <a:rPr lang="en-US" sz="2800" dirty="0" err="1">
                <a:latin typeface="+mn-lt"/>
              </a:rPr>
              <a:t>Mengkonfigurasi</a:t>
            </a:r>
            <a:r>
              <a:rPr lang="en-US" sz="2800" dirty="0">
                <a:latin typeface="+mn-lt"/>
              </a:rPr>
              <a:t> routing pada </a:t>
            </a:r>
            <a:r>
              <a:rPr lang="en-US" sz="2800" dirty="0" err="1">
                <a:latin typeface="+mn-lt"/>
              </a:rPr>
              <a:t>perangkat</a:t>
            </a:r>
            <a:r>
              <a:rPr lang="en-US" sz="2800" dirty="0">
                <a:latin typeface="+mn-lt"/>
              </a:rPr>
              <a:t> 	</a:t>
            </a:r>
            <a:r>
              <a:rPr lang="en-US" sz="2800" dirty="0" err="1">
                <a:latin typeface="+mn-lt"/>
              </a:rPr>
              <a:t>jaringan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antar</a:t>
            </a:r>
            <a:r>
              <a:rPr lang="en-US" sz="2800" dirty="0">
                <a:latin typeface="+mn-lt"/>
              </a:rPr>
              <a:t> autonomous system</a:t>
            </a:r>
            <a:endParaRPr lang="id-ID" sz="28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6856" y="1628800"/>
            <a:ext cx="11336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+mn-lt"/>
              </a:rPr>
              <a:t>Unit </a:t>
            </a:r>
            <a:r>
              <a:rPr lang="en-US" sz="2800" b="1" dirty="0" err="1">
                <a:solidFill>
                  <a:srgbClr val="000000"/>
                </a:solidFill>
                <a:latin typeface="+mn-lt"/>
              </a:rPr>
              <a:t>Kompetensi</a:t>
            </a:r>
            <a:r>
              <a:rPr lang="en-US" sz="2800" b="1" dirty="0">
                <a:solidFill>
                  <a:srgbClr val="000000"/>
                </a:solidFill>
                <a:latin typeface="+mn-lt"/>
              </a:rPr>
              <a:t> 040503 Junior Network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87576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Pengenalan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Skema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Uji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Kompetensi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852869"/>
            <a:ext cx="4644281" cy="331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412777"/>
            <a:ext cx="5256584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28"/>
          <a:stretch/>
        </p:blipFill>
        <p:spPr bwMode="auto">
          <a:xfrm>
            <a:off x="6888088" y="5157192"/>
            <a:ext cx="4985464" cy="1586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213" y="1444789"/>
            <a:ext cx="5076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Contoh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Kompetensi</a:t>
            </a:r>
            <a:endParaRPr lang="en-US" sz="2400" b="1" dirty="0">
              <a:solidFill>
                <a:srgbClr val="000000"/>
              </a:solidFill>
            </a:endParaRPr>
          </a:p>
          <a:p>
            <a:pPr algn="ctr"/>
            <a:r>
              <a:rPr lang="en-US" sz="2400" b="1" dirty="0" err="1">
                <a:solidFill>
                  <a:srgbClr val="000000"/>
                </a:solidFill>
              </a:rPr>
              <a:t>Jaringan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Komputer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295800" y="1700808"/>
            <a:ext cx="2376264" cy="34563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Down Arrow 15"/>
          <p:cNvSpPr/>
          <p:nvPr/>
        </p:nvSpPr>
        <p:spPr>
          <a:xfrm>
            <a:off x="9300356" y="4653137"/>
            <a:ext cx="468052" cy="6480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2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9854" y="764704"/>
            <a:ext cx="7348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Pengenalan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Skema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Uji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Kompetensi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12776"/>
            <a:ext cx="1146827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43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9854" y="764704"/>
            <a:ext cx="7348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Pengenalan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Skema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Uji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Kompetensi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56792"/>
            <a:ext cx="1162067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43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9854" y="764704"/>
            <a:ext cx="7348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Pengenalan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Skema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Uji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Kompetensi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98" y="1340768"/>
            <a:ext cx="11620672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44461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20178869</TotalTime>
  <Words>1800</Words>
  <Application>Microsoft Office PowerPoint</Application>
  <PresentationFormat>Custom</PresentationFormat>
  <Paragraphs>358</Paragraphs>
  <Slides>35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powerpoint-template-apr7</vt:lpstr>
      <vt:lpstr>3_Custom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040503 Junior Network Administrator  </vt:lpstr>
      <vt:lpstr>PowerPoint Presentation</vt:lpstr>
      <vt:lpstr>PowerPoint Presentation</vt:lpstr>
      <vt:lpstr>PowerPoint Presentation</vt:lpstr>
      <vt:lpstr>TOPOLOGI JARINGAN KOMPUTER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Siswanto</cp:lastModifiedBy>
  <cp:revision>620</cp:revision>
  <dcterms:created xsi:type="dcterms:W3CDTF">2011-05-21T14:11:58Z</dcterms:created>
  <dcterms:modified xsi:type="dcterms:W3CDTF">2019-06-19T01:52:06Z</dcterms:modified>
</cp:coreProperties>
</file>